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 id="2147483695" r:id="rId5"/>
    <p:sldMasterId id="2147483699" r:id="rId6"/>
    <p:sldMasterId id="2147483721" r:id="rId7"/>
  </p:sldMasterIdLst>
  <p:notesMasterIdLst>
    <p:notesMasterId r:id="rId24"/>
  </p:notesMasterIdLst>
  <p:handoutMasterIdLst>
    <p:handoutMasterId r:id="rId25"/>
  </p:handoutMasterIdLst>
  <p:sldIdLst>
    <p:sldId id="292" r:id="rId8"/>
    <p:sldId id="274" r:id="rId9"/>
    <p:sldId id="303" r:id="rId10"/>
    <p:sldId id="302" r:id="rId11"/>
    <p:sldId id="293" r:id="rId12"/>
    <p:sldId id="294" r:id="rId13"/>
    <p:sldId id="295" r:id="rId14"/>
    <p:sldId id="304" r:id="rId15"/>
    <p:sldId id="296" r:id="rId16"/>
    <p:sldId id="297" r:id="rId17"/>
    <p:sldId id="298" r:id="rId18"/>
    <p:sldId id="299" r:id="rId19"/>
    <p:sldId id="305" r:id="rId20"/>
    <p:sldId id="300" r:id="rId21"/>
    <p:sldId id="301" r:id="rId22"/>
    <p:sldId id="306" r:id="rId23"/>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60A"/>
    <a:srgbClr val="6D97C9"/>
    <a:srgbClr val="253D6D"/>
    <a:srgbClr val="12284B"/>
    <a:srgbClr val="415464"/>
    <a:srgbClr val="61A1D5"/>
    <a:srgbClr val="8CC9BA"/>
    <a:srgbClr val="85BF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D67319-B8E8-83BF-F9A6-09D7CE3C048E}" v="207" dt="2023-07-18T01:04:17.806"/>
    <p1510:client id="{D03C7F25-8418-4DB4-54EF-46A58AF741A9}" v="701" dt="2023-07-26T08:09:19.3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ung, Kim L CIV USN NAVSUP FLCY (USA)" userId="S::kim.l.phung.civ@us.navy.mil::1f212ec7-841b-42f2-87ab-a0f0aeb3894a" providerId="AD" clId="Web-{66D67319-B8E8-83BF-F9A6-09D7CE3C048E}"/>
    <pc:docChg chg="modSld">
      <pc:chgData name="Phung, Kim L CIV USN NAVSUP FLCY (USA)" userId="S::kim.l.phung.civ@us.navy.mil::1f212ec7-841b-42f2-87ab-a0f0aeb3894a" providerId="AD" clId="Web-{66D67319-B8E8-83BF-F9A6-09D7CE3C048E}" dt="2023-07-18T01:04:15.463" v="100" actId="20577"/>
      <pc:docMkLst>
        <pc:docMk/>
      </pc:docMkLst>
      <pc:sldChg chg="modSp">
        <pc:chgData name="Phung, Kim L CIV USN NAVSUP FLCY (USA)" userId="S::kim.l.phung.civ@us.navy.mil::1f212ec7-841b-42f2-87ab-a0f0aeb3894a" providerId="AD" clId="Web-{66D67319-B8E8-83BF-F9A6-09D7CE3C048E}" dt="2023-07-18T01:02:21.445" v="89" actId="20577"/>
        <pc:sldMkLst>
          <pc:docMk/>
          <pc:sldMk cId="26375871" sldId="274"/>
        </pc:sldMkLst>
        <pc:spChg chg="mod">
          <ac:chgData name="Phung, Kim L CIV USN NAVSUP FLCY (USA)" userId="S::kim.l.phung.civ@us.navy.mil::1f212ec7-841b-42f2-87ab-a0f0aeb3894a" providerId="AD" clId="Web-{66D67319-B8E8-83BF-F9A6-09D7CE3C048E}" dt="2023-07-18T01:02:21.445" v="89" actId="20577"/>
          <ac:spMkLst>
            <pc:docMk/>
            <pc:sldMk cId="26375871" sldId="274"/>
            <ac:spMk id="14" creationId="{00000000-0000-0000-0000-000000000000}"/>
          </ac:spMkLst>
        </pc:spChg>
      </pc:sldChg>
      <pc:sldChg chg="modSp">
        <pc:chgData name="Phung, Kim L CIV USN NAVSUP FLCY (USA)" userId="S::kim.l.phung.civ@us.navy.mil::1f212ec7-841b-42f2-87ab-a0f0aeb3894a" providerId="AD" clId="Web-{66D67319-B8E8-83BF-F9A6-09D7CE3C048E}" dt="2023-07-18T01:04:15.463" v="100" actId="20577"/>
        <pc:sldMkLst>
          <pc:docMk/>
          <pc:sldMk cId="1845754428" sldId="293"/>
        </pc:sldMkLst>
        <pc:spChg chg="mod">
          <ac:chgData name="Phung, Kim L CIV USN NAVSUP FLCY (USA)" userId="S::kim.l.phung.civ@us.navy.mil::1f212ec7-841b-42f2-87ab-a0f0aeb3894a" providerId="AD" clId="Web-{66D67319-B8E8-83BF-F9A6-09D7CE3C048E}" dt="2023-07-18T01:04:15.463" v="100" actId="20577"/>
          <ac:spMkLst>
            <pc:docMk/>
            <pc:sldMk cId="1845754428" sldId="293"/>
            <ac:spMk id="14" creationId="{00000000-0000-0000-0000-000000000000}"/>
          </ac:spMkLst>
        </pc:spChg>
      </pc:sldChg>
    </pc:docChg>
  </pc:docChgLst>
  <pc:docChgLst>
    <pc:chgData name="Phung, Kim L CIV USN NAVSUP FLCY (USA)" userId="S::kim.l.phung.civ@us.navy.mil::1f212ec7-841b-42f2-87ab-a0f0aeb3894a" providerId="AD" clId="Web-{D03C7F25-8418-4DB4-54EF-46A58AF741A9}"/>
    <pc:docChg chg="modSld">
      <pc:chgData name="Phung, Kim L CIV USN NAVSUP FLCY (USA)" userId="S::kim.l.phung.civ@us.navy.mil::1f212ec7-841b-42f2-87ab-a0f0aeb3894a" providerId="AD" clId="Web-{D03C7F25-8418-4DB4-54EF-46A58AF741A9}" dt="2023-07-26T08:09:19.325" v="580" actId="20577"/>
      <pc:docMkLst>
        <pc:docMk/>
      </pc:docMkLst>
      <pc:sldChg chg="modSp">
        <pc:chgData name="Phung, Kim L CIV USN NAVSUP FLCY (USA)" userId="S::kim.l.phung.civ@us.navy.mil::1f212ec7-841b-42f2-87ab-a0f0aeb3894a" providerId="AD" clId="Web-{D03C7F25-8418-4DB4-54EF-46A58AF741A9}" dt="2023-07-26T08:09:19.325" v="580" actId="20577"/>
        <pc:sldMkLst>
          <pc:docMk/>
          <pc:sldMk cId="2479852165" sldId="300"/>
        </pc:sldMkLst>
        <pc:spChg chg="mod">
          <ac:chgData name="Phung, Kim L CIV USN NAVSUP FLCY (USA)" userId="S::kim.l.phung.civ@us.navy.mil::1f212ec7-841b-42f2-87ab-a0f0aeb3894a" providerId="AD" clId="Web-{D03C7F25-8418-4DB4-54EF-46A58AF741A9}" dt="2023-07-26T08:09:19.325" v="580" actId="20577"/>
          <ac:spMkLst>
            <pc:docMk/>
            <pc:sldMk cId="2479852165" sldId="300"/>
            <ac:spMk id="14" creationId="{00000000-0000-0000-0000-000000000000}"/>
          </ac:spMkLst>
        </pc:spChg>
      </pc:sldChg>
      <pc:sldChg chg="addSp delSp modSp addAnim delAnim">
        <pc:chgData name="Phung, Kim L CIV USN NAVSUP FLCY (USA)" userId="S::kim.l.phung.civ@us.navy.mil::1f212ec7-841b-42f2-87ab-a0f0aeb3894a" providerId="AD" clId="Web-{D03C7F25-8418-4DB4-54EF-46A58AF741A9}" dt="2023-07-26T08:05:34.681" v="487"/>
        <pc:sldMkLst>
          <pc:docMk/>
          <pc:sldMk cId="525277336" sldId="301"/>
        </pc:sldMkLst>
        <pc:spChg chg="add mod">
          <ac:chgData name="Phung, Kim L CIV USN NAVSUP FLCY (USA)" userId="S::kim.l.phung.civ@us.navy.mil::1f212ec7-841b-42f2-87ab-a0f0aeb3894a" providerId="AD" clId="Web-{D03C7F25-8418-4DB4-54EF-46A58AF741A9}" dt="2023-07-26T07:59:08.520" v="240" actId="1076"/>
          <ac:spMkLst>
            <pc:docMk/>
            <pc:sldMk cId="525277336" sldId="301"/>
            <ac:spMk id="5" creationId="{1F5616E8-93A4-CCE1-73B0-1C28B52925B5}"/>
          </ac:spMkLst>
        </pc:spChg>
        <pc:spChg chg="add del mod">
          <ac:chgData name="Phung, Kim L CIV USN NAVSUP FLCY (USA)" userId="S::kim.l.phung.civ@us.navy.mil::1f212ec7-841b-42f2-87ab-a0f0aeb3894a" providerId="AD" clId="Web-{D03C7F25-8418-4DB4-54EF-46A58AF741A9}" dt="2023-07-26T07:59:02.004" v="239"/>
          <ac:spMkLst>
            <pc:docMk/>
            <pc:sldMk cId="525277336" sldId="301"/>
            <ac:spMk id="9" creationId="{00000000-0000-0000-0000-000000000000}"/>
          </ac:spMkLst>
        </pc:spChg>
        <pc:graphicFrameChg chg="mod modGraphic">
          <ac:chgData name="Phung, Kim L CIV USN NAVSUP FLCY (USA)" userId="S::kim.l.phung.civ@us.navy.mil::1f212ec7-841b-42f2-87ab-a0f0aeb3894a" providerId="AD" clId="Web-{D03C7F25-8418-4DB4-54EF-46A58AF741A9}" dt="2023-07-26T08:03:36.399" v="477"/>
          <ac:graphicFrameMkLst>
            <pc:docMk/>
            <pc:sldMk cId="525277336" sldId="301"/>
            <ac:graphicFrameMk id="7" creationId="{00000000-0000-0000-0000-000000000000}"/>
          </ac:graphicFrameMkLst>
        </pc:graphicFrameChg>
        <pc:graphicFrameChg chg="mod modGraphic">
          <ac:chgData name="Phung, Kim L CIV USN NAVSUP FLCY (USA)" userId="S::kim.l.phung.civ@us.navy.mil::1f212ec7-841b-42f2-87ab-a0f0aeb3894a" providerId="AD" clId="Web-{D03C7F25-8418-4DB4-54EF-46A58AF741A9}" dt="2023-07-26T08:05:34.681" v="487"/>
          <ac:graphicFrameMkLst>
            <pc:docMk/>
            <pc:sldMk cId="525277336" sldId="301"/>
            <ac:graphicFrameMk id="10" creationId="{00000000-0000-0000-0000-00000000000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5D5868-50BD-4335-ACB8-410A86FF9F8A}" type="doc">
      <dgm:prSet loTypeId="urn:microsoft.com/office/officeart/2005/8/layout/chevron1" loCatId="process" qsTypeId="urn:microsoft.com/office/officeart/2005/8/quickstyle/simple5" qsCatId="simple" csTypeId="urn:microsoft.com/office/officeart/2005/8/colors/colorful2" csCatId="colorful" phldr="1"/>
      <dgm:spPr/>
    </dgm:pt>
    <dgm:pt modelId="{37ED1D8F-6FA7-4922-B6BD-B3B1CD37642E}">
      <dgm:prSet phldrT="[Text]" custT="1"/>
      <dgm:spPr>
        <a:solidFill>
          <a:schemeClr val="accent4">
            <a:lumMod val="40000"/>
            <a:lumOff val="60000"/>
          </a:schemeClr>
        </a:solidFill>
      </dgm:spPr>
      <dgm:t>
        <a:bodyPr/>
        <a:lstStyle/>
        <a:p>
          <a:r>
            <a:rPr lang="en-US" sz="2000" b="1">
              <a:solidFill>
                <a:schemeClr val="accent5">
                  <a:lumMod val="50000"/>
                </a:schemeClr>
              </a:solidFill>
              <a:latin typeface="Arial" panose="020B0604020202020204" pitchFamily="34" charset="0"/>
              <a:cs typeface="Arial" panose="020B0604020202020204" pitchFamily="34" charset="0"/>
            </a:rPr>
            <a:t>Pre-Award</a:t>
          </a:r>
        </a:p>
      </dgm:t>
    </dgm:pt>
    <dgm:pt modelId="{D69D320C-EDF2-4568-A88A-D397C2C7FDC7}" type="parTrans" cxnId="{2710C70E-F7D6-40CF-A7AF-E83F4F6F7DC4}">
      <dgm:prSet/>
      <dgm:spPr/>
      <dgm:t>
        <a:bodyPr/>
        <a:lstStyle/>
        <a:p>
          <a:endParaRPr lang="en-US"/>
        </a:p>
      </dgm:t>
    </dgm:pt>
    <dgm:pt modelId="{38E17587-25F4-4CFF-ABC6-EEDF4A9F4DA3}" type="sibTrans" cxnId="{2710C70E-F7D6-40CF-A7AF-E83F4F6F7DC4}">
      <dgm:prSet/>
      <dgm:spPr/>
      <dgm:t>
        <a:bodyPr/>
        <a:lstStyle/>
        <a:p>
          <a:endParaRPr lang="en-US"/>
        </a:p>
      </dgm:t>
    </dgm:pt>
    <dgm:pt modelId="{23F1921A-04DC-422E-85E0-DD17C8ABFC80}">
      <dgm:prSet phldrT="[Text]" custT="1"/>
      <dgm:spPr>
        <a:solidFill>
          <a:schemeClr val="accent2">
            <a:lumMod val="60000"/>
            <a:lumOff val="40000"/>
          </a:schemeClr>
        </a:solidFill>
      </dgm:spPr>
      <dgm:t>
        <a:bodyPr/>
        <a:lstStyle/>
        <a:p>
          <a:r>
            <a:rPr lang="en-US" sz="2000" b="1">
              <a:solidFill>
                <a:schemeClr val="accent5">
                  <a:lumMod val="50000"/>
                </a:schemeClr>
              </a:solidFill>
              <a:latin typeface="Arial" panose="020B0604020202020204" pitchFamily="34" charset="0"/>
              <a:cs typeface="Arial" panose="020B0604020202020204" pitchFamily="34" charset="0"/>
            </a:rPr>
            <a:t>Award</a:t>
          </a:r>
        </a:p>
      </dgm:t>
    </dgm:pt>
    <dgm:pt modelId="{6CE4CBAE-9D47-4BED-8468-ED4613A51A94}" type="parTrans" cxnId="{6AC3ACC0-8DCA-4013-AF6B-7AED5A8601E0}">
      <dgm:prSet/>
      <dgm:spPr/>
      <dgm:t>
        <a:bodyPr/>
        <a:lstStyle/>
        <a:p>
          <a:endParaRPr lang="en-US"/>
        </a:p>
      </dgm:t>
    </dgm:pt>
    <dgm:pt modelId="{C9E3D751-E48C-4E71-9E17-5764E94E86C5}" type="sibTrans" cxnId="{6AC3ACC0-8DCA-4013-AF6B-7AED5A8601E0}">
      <dgm:prSet/>
      <dgm:spPr/>
      <dgm:t>
        <a:bodyPr/>
        <a:lstStyle/>
        <a:p>
          <a:endParaRPr lang="en-US"/>
        </a:p>
      </dgm:t>
    </dgm:pt>
    <dgm:pt modelId="{1D10EF0D-AB09-4BC0-B643-4E9203B0CBAC}">
      <dgm:prSet phldrT="[Text]" custT="1"/>
      <dgm:spPr>
        <a:solidFill>
          <a:schemeClr val="bg2">
            <a:lumMod val="75000"/>
          </a:schemeClr>
        </a:solidFill>
      </dgm:spPr>
      <dgm:t>
        <a:bodyPr/>
        <a:lstStyle/>
        <a:p>
          <a:r>
            <a:rPr lang="en-US" sz="2000" b="1">
              <a:solidFill>
                <a:schemeClr val="accent5">
                  <a:lumMod val="50000"/>
                </a:schemeClr>
              </a:solidFill>
              <a:latin typeface="Arial" panose="020B0604020202020204" pitchFamily="34" charset="0"/>
              <a:cs typeface="Arial" panose="020B0604020202020204" pitchFamily="34" charset="0"/>
            </a:rPr>
            <a:t>Post Award</a:t>
          </a:r>
        </a:p>
      </dgm:t>
    </dgm:pt>
    <dgm:pt modelId="{6289B30F-04D2-4BBA-B24D-45C07810F8BB}" type="parTrans" cxnId="{9D13BE0A-0CE5-491D-898B-2DC68961C018}">
      <dgm:prSet/>
      <dgm:spPr/>
      <dgm:t>
        <a:bodyPr/>
        <a:lstStyle/>
        <a:p>
          <a:endParaRPr lang="en-US"/>
        </a:p>
      </dgm:t>
    </dgm:pt>
    <dgm:pt modelId="{E86DABD1-036E-4D5D-BF8A-BEB8E1BD2B49}" type="sibTrans" cxnId="{9D13BE0A-0CE5-491D-898B-2DC68961C018}">
      <dgm:prSet/>
      <dgm:spPr/>
      <dgm:t>
        <a:bodyPr/>
        <a:lstStyle/>
        <a:p>
          <a:endParaRPr lang="en-US"/>
        </a:p>
      </dgm:t>
    </dgm:pt>
    <dgm:pt modelId="{52DA69C5-EC45-476E-BC56-6B672C3F215A}" type="pres">
      <dgm:prSet presAssocID="{9C5D5868-50BD-4335-ACB8-410A86FF9F8A}" presName="Name0" presStyleCnt="0">
        <dgm:presLayoutVars>
          <dgm:dir/>
          <dgm:animLvl val="lvl"/>
          <dgm:resizeHandles val="exact"/>
        </dgm:presLayoutVars>
      </dgm:prSet>
      <dgm:spPr/>
    </dgm:pt>
    <dgm:pt modelId="{706B6F3D-BD00-4524-AB07-D1DD8FE6D840}" type="pres">
      <dgm:prSet presAssocID="{37ED1D8F-6FA7-4922-B6BD-B3B1CD37642E}" presName="parTxOnly" presStyleLbl="node1" presStyleIdx="0" presStyleCnt="3" custScaleY="32869">
        <dgm:presLayoutVars>
          <dgm:chMax val="0"/>
          <dgm:chPref val="0"/>
          <dgm:bulletEnabled val="1"/>
        </dgm:presLayoutVars>
      </dgm:prSet>
      <dgm:spPr/>
    </dgm:pt>
    <dgm:pt modelId="{2D2E3C01-D6F3-4648-9F17-4527A2518AE5}" type="pres">
      <dgm:prSet presAssocID="{38E17587-25F4-4CFF-ABC6-EEDF4A9F4DA3}" presName="parTxOnlySpace" presStyleCnt="0"/>
      <dgm:spPr/>
    </dgm:pt>
    <dgm:pt modelId="{831CF31D-E688-40FE-ADA3-2A2A00F84DCE}" type="pres">
      <dgm:prSet presAssocID="{23F1921A-04DC-422E-85E0-DD17C8ABFC80}" presName="parTxOnly" presStyleLbl="node1" presStyleIdx="1" presStyleCnt="3" custScaleY="35408">
        <dgm:presLayoutVars>
          <dgm:chMax val="0"/>
          <dgm:chPref val="0"/>
          <dgm:bulletEnabled val="1"/>
        </dgm:presLayoutVars>
      </dgm:prSet>
      <dgm:spPr/>
    </dgm:pt>
    <dgm:pt modelId="{68077FA3-6D66-44C0-B46A-0ABEE098A17F}" type="pres">
      <dgm:prSet presAssocID="{C9E3D751-E48C-4E71-9E17-5764E94E86C5}" presName="parTxOnlySpace" presStyleCnt="0"/>
      <dgm:spPr/>
    </dgm:pt>
    <dgm:pt modelId="{19D83712-BF77-4A86-8A02-B8107952E2D5}" type="pres">
      <dgm:prSet presAssocID="{1D10EF0D-AB09-4BC0-B643-4E9203B0CBAC}" presName="parTxOnly" presStyleLbl="node1" presStyleIdx="2" presStyleCnt="3" custScaleX="72428" custScaleY="36482" custLinFactNeighborX="26080">
        <dgm:presLayoutVars>
          <dgm:chMax val="0"/>
          <dgm:chPref val="0"/>
          <dgm:bulletEnabled val="1"/>
        </dgm:presLayoutVars>
      </dgm:prSet>
      <dgm:spPr/>
    </dgm:pt>
  </dgm:ptLst>
  <dgm:cxnLst>
    <dgm:cxn modelId="{9DEAE109-96B6-4541-85E6-398497474CF3}" type="presOf" srcId="{1D10EF0D-AB09-4BC0-B643-4E9203B0CBAC}" destId="{19D83712-BF77-4A86-8A02-B8107952E2D5}" srcOrd="0" destOrd="0" presId="urn:microsoft.com/office/officeart/2005/8/layout/chevron1"/>
    <dgm:cxn modelId="{9D13BE0A-0CE5-491D-898B-2DC68961C018}" srcId="{9C5D5868-50BD-4335-ACB8-410A86FF9F8A}" destId="{1D10EF0D-AB09-4BC0-B643-4E9203B0CBAC}" srcOrd="2" destOrd="0" parTransId="{6289B30F-04D2-4BBA-B24D-45C07810F8BB}" sibTransId="{E86DABD1-036E-4D5D-BF8A-BEB8E1BD2B49}"/>
    <dgm:cxn modelId="{2710C70E-F7D6-40CF-A7AF-E83F4F6F7DC4}" srcId="{9C5D5868-50BD-4335-ACB8-410A86FF9F8A}" destId="{37ED1D8F-6FA7-4922-B6BD-B3B1CD37642E}" srcOrd="0" destOrd="0" parTransId="{D69D320C-EDF2-4568-A88A-D397C2C7FDC7}" sibTransId="{38E17587-25F4-4CFF-ABC6-EEDF4A9F4DA3}"/>
    <dgm:cxn modelId="{83147E87-B204-413B-9CF0-36489AF370A9}" type="presOf" srcId="{9C5D5868-50BD-4335-ACB8-410A86FF9F8A}" destId="{52DA69C5-EC45-476E-BC56-6B672C3F215A}" srcOrd="0" destOrd="0" presId="urn:microsoft.com/office/officeart/2005/8/layout/chevron1"/>
    <dgm:cxn modelId="{C65E6797-C1BE-4750-8EC8-90D45DAF7335}" type="presOf" srcId="{23F1921A-04DC-422E-85E0-DD17C8ABFC80}" destId="{831CF31D-E688-40FE-ADA3-2A2A00F84DCE}" srcOrd="0" destOrd="0" presId="urn:microsoft.com/office/officeart/2005/8/layout/chevron1"/>
    <dgm:cxn modelId="{6AC3ACC0-8DCA-4013-AF6B-7AED5A8601E0}" srcId="{9C5D5868-50BD-4335-ACB8-410A86FF9F8A}" destId="{23F1921A-04DC-422E-85E0-DD17C8ABFC80}" srcOrd="1" destOrd="0" parTransId="{6CE4CBAE-9D47-4BED-8468-ED4613A51A94}" sibTransId="{C9E3D751-E48C-4E71-9E17-5764E94E86C5}"/>
    <dgm:cxn modelId="{D97920FD-C453-40A8-9CCA-CAB179CD2700}" type="presOf" srcId="{37ED1D8F-6FA7-4922-B6BD-B3B1CD37642E}" destId="{706B6F3D-BD00-4524-AB07-D1DD8FE6D840}" srcOrd="0" destOrd="0" presId="urn:microsoft.com/office/officeart/2005/8/layout/chevron1"/>
    <dgm:cxn modelId="{1E757911-5464-4983-9DD3-7A466D19C442}" type="presParOf" srcId="{52DA69C5-EC45-476E-BC56-6B672C3F215A}" destId="{706B6F3D-BD00-4524-AB07-D1DD8FE6D840}" srcOrd="0" destOrd="0" presId="urn:microsoft.com/office/officeart/2005/8/layout/chevron1"/>
    <dgm:cxn modelId="{3861FFA8-4345-40C6-B891-0E12686E0BA3}" type="presParOf" srcId="{52DA69C5-EC45-476E-BC56-6B672C3F215A}" destId="{2D2E3C01-D6F3-4648-9F17-4527A2518AE5}" srcOrd="1" destOrd="0" presId="urn:microsoft.com/office/officeart/2005/8/layout/chevron1"/>
    <dgm:cxn modelId="{B2BC8074-78ED-4AF3-9DFB-7C0711E18E6D}" type="presParOf" srcId="{52DA69C5-EC45-476E-BC56-6B672C3F215A}" destId="{831CF31D-E688-40FE-ADA3-2A2A00F84DCE}" srcOrd="2" destOrd="0" presId="urn:microsoft.com/office/officeart/2005/8/layout/chevron1"/>
    <dgm:cxn modelId="{394B76C6-6871-43CA-8A40-57F1DB792653}" type="presParOf" srcId="{52DA69C5-EC45-476E-BC56-6B672C3F215A}" destId="{68077FA3-6D66-44C0-B46A-0ABEE098A17F}" srcOrd="3" destOrd="0" presId="urn:microsoft.com/office/officeart/2005/8/layout/chevron1"/>
    <dgm:cxn modelId="{AD322D97-0B3C-4A29-80A6-98C431506ADC}" type="presParOf" srcId="{52DA69C5-EC45-476E-BC56-6B672C3F215A}" destId="{19D83712-BF77-4A86-8A02-B8107952E2D5}"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E731EB-3C09-44B5-A49F-ED3FA1D91D82}" type="doc">
      <dgm:prSet loTypeId="urn:microsoft.com/office/officeart/2005/8/layout/hChevron3" loCatId="process" qsTypeId="urn:microsoft.com/office/officeart/2005/8/quickstyle/simple5" qsCatId="simple" csTypeId="urn:microsoft.com/office/officeart/2005/8/colors/accent4_4" csCatId="accent4" phldr="1"/>
      <dgm:spPr/>
    </dgm:pt>
    <dgm:pt modelId="{ABFBA737-1355-4F5D-A449-C512E07B1ADE}">
      <dgm:prSet phldrT="[Text]" custT="1"/>
      <dgm:spPr/>
      <dgm:t>
        <a:bodyPr/>
        <a:lstStyle/>
        <a:p>
          <a:pPr algn="l"/>
          <a:r>
            <a:rPr lang="en-US" sz="1200" b="1">
              <a:solidFill>
                <a:schemeClr val="accent5">
                  <a:lumMod val="50000"/>
                </a:schemeClr>
              </a:solidFill>
              <a:latin typeface="Arial" panose="020B0604020202020204" pitchFamily="34" charset="0"/>
              <a:cs typeface="Arial" panose="020B0604020202020204" pitchFamily="34" charset="0"/>
            </a:rPr>
            <a:t>Submission of SF17</a:t>
          </a:r>
        </a:p>
      </dgm:t>
    </dgm:pt>
    <dgm:pt modelId="{8D6490A3-250D-45B6-AE91-AE0AD518293B}" type="parTrans" cxnId="{49FB92A9-FAC7-4D03-A69B-37B9E8906F6E}">
      <dgm:prSet/>
      <dgm:spPr/>
      <dgm:t>
        <a:bodyPr/>
        <a:lstStyle/>
        <a:p>
          <a:endParaRPr lang="en-US"/>
        </a:p>
      </dgm:t>
    </dgm:pt>
    <dgm:pt modelId="{D22F2BAF-DEB0-4F60-9DFF-96E126598BCF}" type="sibTrans" cxnId="{49FB92A9-FAC7-4D03-A69B-37B9E8906F6E}">
      <dgm:prSet/>
      <dgm:spPr/>
      <dgm:t>
        <a:bodyPr/>
        <a:lstStyle/>
        <a:p>
          <a:endParaRPr lang="en-US"/>
        </a:p>
      </dgm:t>
    </dgm:pt>
    <dgm:pt modelId="{55D831BD-CCD9-4FDE-B0F2-65E2CB6E7DDB}">
      <dgm:prSet phldrT="[Text]" custT="1"/>
      <dgm:spPr/>
      <dgm:t>
        <a:bodyPr/>
        <a:lstStyle/>
        <a:p>
          <a:pPr algn="l"/>
          <a:r>
            <a:rPr lang="en-US" sz="1200" b="1">
              <a:solidFill>
                <a:schemeClr val="accent5">
                  <a:lumMod val="50000"/>
                </a:schemeClr>
              </a:solidFill>
              <a:latin typeface="Arial" panose="020B0604020202020204" pitchFamily="34" charset="0"/>
              <a:cs typeface="Arial" panose="020B0604020202020204" pitchFamily="34" charset="0"/>
            </a:rPr>
            <a:t>Granting of MSRA/ABR</a:t>
          </a:r>
        </a:p>
      </dgm:t>
    </dgm:pt>
    <dgm:pt modelId="{F68248D8-CF0F-4BBE-98AF-9D5B23F4C3F1}" type="parTrans" cxnId="{8509C6F9-DC1B-4490-A937-FB5210C2AF36}">
      <dgm:prSet/>
      <dgm:spPr/>
      <dgm:t>
        <a:bodyPr/>
        <a:lstStyle/>
        <a:p>
          <a:endParaRPr lang="en-US"/>
        </a:p>
      </dgm:t>
    </dgm:pt>
    <dgm:pt modelId="{0C75F198-C3F1-45A3-8C0B-057825B27EB4}" type="sibTrans" cxnId="{8509C6F9-DC1B-4490-A937-FB5210C2AF36}">
      <dgm:prSet/>
      <dgm:spPr/>
      <dgm:t>
        <a:bodyPr/>
        <a:lstStyle/>
        <a:p>
          <a:endParaRPr lang="en-US"/>
        </a:p>
      </dgm:t>
    </dgm:pt>
    <dgm:pt modelId="{BA30442D-BA83-4384-8664-4796FEF2D238}">
      <dgm:prSet phldrT="[Text]" custT="1"/>
      <dgm:spPr/>
      <dgm:t>
        <a:bodyPr/>
        <a:lstStyle/>
        <a:p>
          <a:pPr algn="l"/>
          <a:r>
            <a:rPr lang="en-US" sz="1200" b="1">
              <a:solidFill>
                <a:schemeClr val="accent5">
                  <a:lumMod val="50000"/>
                </a:schemeClr>
              </a:solidFill>
              <a:latin typeface="Arial" panose="020B0604020202020204" pitchFamily="34" charset="0"/>
              <a:cs typeface="Arial" panose="020B0604020202020204" pitchFamily="34" charset="0"/>
            </a:rPr>
            <a:t>Issuance of Master Solicitation</a:t>
          </a:r>
        </a:p>
      </dgm:t>
    </dgm:pt>
    <dgm:pt modelId="{EF3CADC0-A9F2-4893-90A9-C7DF88B84024}" type="parTrans" cxnId="{5BCA1E0B-954D-4E43-925B-0E098460E1BB}">
      <dgm:prSet/>
      <dgm:spPr/>
      <dgm:t>
        <a:bodyPr/>
        <a:lstStyle/>
        <a:p>
          <a:endParaRPr lang="en-US"/>
        </a:p>
      </dgm:t>
    </dgm:pt>
    <dgm:pt modelId="{F2C492F1-300B-4231-914F-8BA1E91AB404}" type="sibTrans" cxnId="{5BCA1E0B-954D-4E43-925B-0E098460E1BB}">
      <dgm:prSet/>
      <dgm:spPr/>
      <dgm:t>
        <a:bodyPr/>
        <a:lstStyle/>
        <a:p>
          <a:endParaRPr lang="en-US"/>
        </a:p>
      </dgm:t>
    </dgm:pt>
    <dgm:pt modelId="{613F5C37-C0DC-4D19-9DB6-DD81ED07A277}">
      <dgm:prSet custT="1"/>
      <dgm:spPr/>
      <dgm:t>
        <a:bodyPr/>
        <a:lstStyle/>
        <a:p>
          <a:pPr algn="l"/>
          <a:r>
            <a:rPr lang="en-US" sz="1200" b="1">
              <a:solidFill>
                <a:schemeClr val="accent5">
                  <a:lumMod val="50000"/>
                </a:schemeClr>
              </a:solidFill>
              <a:latin typeface="Arial" panose="020B0604020202020204" pitchFamily="34" charset="0"/>
              <a:cs typeface="Arial" panose="020B0604020202020204" pitchFamily="34" charset="0"/>
            </a:rPr>
            <a:t>Qualification Survey</a:t>
          </a:r>
        </a:p>
      </dgm:t>
    </dgm:pt>
    <dgm:pt modelId="{387DD71E-E028-4238-BD98-417ECFFA61BD}" type="parTrans" cxnId="{EF040EEA-F33F-4ECB-AD5A-D1A1FCC88CDC}">
      <dgm:prSet/>
      <dgm:spPr/>
      <dgm:t>
        <a:bodyPr/>
        <a:lstStyle/>
        <a:p>
          <a:endParaRPr lang="en-US"/>
        </a:p>
      </dgm:t>
    </dgm:pt>
    <dgm:pt modelId="{55D2239C-54B1-4E67-B007-A5899D8A88B7}" type="sibTrans" cxnId="{EF040EEA-F33F-4ECB-AD5A-D1A1FCC88CDC}">
      <dgm:prSet/>
      <dgm:spPr/>
      <dgm:t>
        <a:bodyPr/>
        <a:lstStyle/>
        <a:p>
          <a:endParaRPr lang="en-US"/>
        </a:p>
      </dgm:t>
    </dgm:pt>
    <dgm:pt modelId="{CA294C26-31B8-482E-8D5B-FA65B83A234C}">
      <dgm:prSet custT="1"/>
      <dgm:spPr/>
      <dgm:t>
        <a:bodyPr/>
        <a:lstStyle/>
        <a:p>
          <a:pPr algn="l"/>
          <a:r>
            <a:rPr lang="en-US" sz="1200" b="1">
              <a:solidFill>
                <a:schemeClr val="accent5">
                  <a:lumMod val="50000"/>
                </a:schemeClr>
              </a:solidFill>
              <a:latin typeface="Arial" panose="020B0604020202020204" pitchFamily="34" charset="0"/>
              <a:cs typeface="Arial" panose="020B0604020202020204" pitchFamily="34" charset="0"/>
            </a:rPr>
            <a:t>Financial Profile Review</a:t>
          </a:r>
        </a:p>
      </dgm:t>
    </dgm:pt>
    <dgm:pt modelId="{CC08F2E0-BF06-4B03-AB0E-FD83B599EC77}" type="parTrans" cxnId="{3340C0CE-1390-4CB6-A948-497654B76F77}">
      <dgm:prSet/>
      <dgm:spPr/>
      <dgm:t>
        <a:bodyPr/>
        <a:lstStyle/>
        <a:p>
          <a:endParaRPr lang="en-US"/>
        </a:p>
      </dgm:t>
    </dgm:pt>
    <dgm:pt modelId="{7BEB5645-0B75-4913-ABA7-E655E7289CCA}" type="sibTrans" cxnId="{3340C0CE-1390-4CB6-A948-497654B76F77}">
      <dgm:prSet/>
      <dgm:spPr/>
      <dgm:t>
        <a:bodyPr/>
        <a:lstStyle/>
        <a:p>
          <a:endParaRPr lang="en-US"/>
        </a:p>
      </dgm:t>
    </dgm:pt>
    <dgm:pt modelId="{252E2A61-711F-4F90-968D-D1FC376AE81C}" type="pres">
      <dgm:prSet presAssocID="{EEE731EB-3C09-44B5-A49F-ED3FA1D91D82}" presName="Name0" presStyleCnt="0">
        <dgm:presLayoutVars>
          <dgm:dir/>
          <dgm:resizeHandles val="exact"/>
        </dgm:presLayoutVars>
      </dgm:prSet>
      <dgm:spPr/>
    </dgm:pt>
    <dgm:pt modelId="{7101E6FD-36D9-45C6-AAC2-3256ADF484B8}" type="pres">
      <dgm:prSet presAssocID="{ABFBA737-1355-4F5D-A449-C512E07B1ADE}" presName="parTxOnly" presStyleLbl="node1" presStyleIdx="0" presStyleCnt="5">
        <dgm:presLayoutVars>
          <dgm:bulletEnabled val="1"/>
        </dgm:presLayoutVars>
      </dgm:prSet>
      <dgm:spPr/>
    </dgm:pt>
    <dgm:pt modelId="{1C6EA072-461E-4840-B29F-02636565EF28}" type="pres">
      <dgm:prSet presAssocID="{D22F2BAF-DEB0-4F60-9DFF-96E126598BCF}" presName="parSpace" presStyleCnt="0"/>
      <dgm:spPr/>
    </dgm:pt>
    <dgm:pt modelId="{5B07233F-D26C-4A7F-9513-0D9A033A3F25}" type="pres">
      <dgm:prSet presAssocID="{613F5C37-C0DC-4D19-9DB6-DD81ED07A277}" presName="parTxOnly" presStyleLbl="node1" presStyleIdx="1" presStyleCnt="5">
        <dgm:presLayoutVars>
          <dgm:bulletEnabled val="1"/>
        </dgm:presLayoutVars>
      </dgm:prSet>
      <dgm:spPr/>
    </dgm:pt>
    <dgm:pt modelId="{0EDC580E-6C56-4401-AA74-DA836FAB9667}" type="pres">
      <dgm:prSet presAssocID="{55D2239C-54B1-4E67-B007-A5899D8A88B7}" presName="parSpace" presStyleCnt="0"/>
      <dgm:spPr/>
    </dgm:pt>
    <dgm:pt modelId="{54753D96-EFBE-4E7B-BA9E-2D74C6985597}" type="pres">
      <dgm:prSet presAssocID="{CA294C26-31B8-482E-8D5B-FA65B83A234C}" presName="parTxOnly" presStyleLbl="node1" presStyleIdx="2" presStyleCnt="5">
        <dgm:presLayoutVars>
          <dgm:bulletEnabled val="1"/>
        </dgm:presLayoutVars>
      </dgm:prSet>
      <dgm:spPr/>
    </dgm:pt>
    <dgm:pt modelId="{95A165DA-2225-46FC-9737-0D1F1DDBE91C}" type="pres">
      <dgm:prSet presAssocID="{7BEB5645-0B75-4913-ABA7-E655E7289CCA}" presName="parSpace" presStyleCnt="0"/>
      <dgm:spPr/>
    </dgm:pt>
    <dgm:pt modelId="{21C7756E-E068-4BA8-A3B7-C0C4CD084366}" type="pres">
      <dgm:prSet presAssocID="{55D831BD-CCD9-4FDE-B0F2-65E2CB6E7DDB}" presName="parTxOnly" presStyleLbl="node1" presStyleIdx="3" presStyleCnt="5">
        <dgm:presLayoutVars>
          <dgm:bulletEnabled val="1"/>
        </dgm:presLayoutVars>
      </dgm:prSet>
      <dgm:spPr/>
    </dgm:pt>
    <dgm:pt modelId="{619C9D8D-BEA2-4117-A006-D874DE616915}" type="pres">
      <dgm:prSet presAssocID="{0C75F198-C3F1-45A3-8C0B-057825B27EB4}" presName="parSpace" presStyleCnt="0"/>
      <dgm:spPr/>
    </dgm:pt>
    <dgm:pt modelId="{351D61CE-A755-4E95-96DD-39FC8CA78BB3}" type="pres">
      <dgm:prSet presAssocID="{BA30442D-BA83-4384-8664-4796FEF2D238}" presName="parTxOnly" presStyleLbl="node1" presStyleIdx="4" presStyleCnt="5">
        <dgm:presLayoutVars>
          <dgm:bulletEnabled val="1"/>
        </dgm:presLayoutVars>
      </dgm:prSet>
      <dgm:spPr/>
    </dgm:pt>
  </dgm:ptLst>
  <dgm:cxnLst>
    <dgm:cxn modelId="{5BCA1E0B-954D-4E43-925B-0E098460E1BB}" srcId="{EEE731EB-3C09-44B5-A49F-ED3FA1D91D82}" destId="{BA30442D-BA83-4384-8664-4796FEF2D238}" srcOrd="4" destOrd="0" parTransId="{EF3CADC0-A9F2-4893-90A9-C7DF88B84024}" sibTransId="{F2C492F1-300B-4231-914F-8BA1E91AB404}"/>
    <dgm:cxn modelId="{8B5C3824-1763-4D4F-BB16-438580B13E45}" type="presOf" srcId="{CA294C26-31B8-482E-8D5B-FA65B83A234C}" destId="{54753D96-EFBE-4E7B-BA9E-2D74C6985597}" srcOrd="0" destOrd="0" presId="urn:microsoft.com/office/officeart/2005/8/layout/hChevron3"/>
    <dgm:cxn modelId="{37F24B45-8115-4D44-9660-1BF3AEE01803}" type="presOf" srcId="{ABFBA737-1355-4F5D-A449-C512E07B1ADE}" destId="{7101E6FD-36D9-45C6-AAC2-3256ADF484B8}" srcOrd="0" destOrd="0" presId="urn:microsoft.com/office/officeart/2005/8/layout/hChevron3"/>
    <dgm:cxn modelId="{C491874C-E0A7-4E3E-A6F1-E45E343490AE}" type="presOf" srcId="{613F5C37-C0DC-4D19-9DB6-DD81ED07A277}" destId="{5B07233F-D26C-4A7F-9513-0D9A033A3F25}" srcOrd="0" destOrd="0" presId="urn:microsoft.com/office/officeart/2005/8/layout/hChevron3"/>
    <dgm:cxn modelId="{AA34AC51-340C-4474-A432-A2BE20E3B8A3}" type="presOf" srcId="{55D831BD-CCD9-4FDE-B0F2-65E2CB6E7DDB}" destId="{21C7756E-E068-4BA8-A3B7-C0C4CD084366}" srcOrd="0" destOrd="0" presId="urn:microsoft.com/office/officeart/2005/8/layout/hChevron3"/>
    <dgm:cxn modelId="{F960D29E-2121-4630-892E-1B64F334D2BA}" type="presOf" srcId="{BA30442D-BA83-4384-8664-4796FEF2D238}" destId="{351D61CE-A755-4E95-96DD-39FC8CA78BB3}" srcOrd="0" destOrd="0" presId="urn:microsoft.com/office/officeart/2005/8/layout/hChevron3"/>
    <dgm:cxn modelId="{70739BA7-A8C0-4415-A643-7EC2FFE5B895}" type="presOf" srcId="{EEE731EB-3C09-44B5-A49F-ED3FA1D91D82}" destId="{252E2A61-711F-4F90-968D-D1FC376AE81C}" srcOrd="0" destOrd="0" presId="urn:microsoft.com/office/officeart/2005/8/layout/hChevron3"/>
    <dgm:cxn modelId="{49FB92A9-FAC7-4D03-A69B-37B9E8906F6E}" srcId="{EEE731EB-3C09-44B5-A49F-ED3FA1D91D82}" destId="{ABFBA737-1355-4F5D-A449-C512E07B1ADE}" srcOrd="0" destOrd="0" parTransId="{8D6490A3-250D-45B6-AE91-AE0AD518293B}" sibTransId="{D22F2BAF-DEB0-4F60-9DFF-96E126598BCF}"/>
    <dgm:cxn modelId="{3340C0CE-1390-4CB6-A948-497654B76F77}" srcId="{EEE731EB-3C09-44B5-A49F-ED3FA1D91D82}" destId="{CA294C26-31B8-482E-8D5B-FA65B83A234C}" srcOrd="2" destOrd="0" parTransId="{CC08F2E0-BF06-4B03-AB0E-FD83B599EC77}" sibTransId="{7BEB5645-0B75-4913-ABA7-E655E7289CCA}"/>
    <dgm:cxn modelId="{EF040EEA-F33F-4ECB-AD5A-D1A1FCC88CDC}" srcId="{EEE731EB-3C09-44B5-A49F-ED3FA1D91D82}" destId="{613F5C37-C0DC-4D19-9DB6-DD81ED07A277}" srcOrd="1" destOrd="0" parTransId="{387DD71E-E028-4238-BD98-417ECFFA61BD}" sibTransId="{55D2239C-54B1-4E67-B007-A5899D8A88B7}"/>
    <dgm:cxn modelId="{8509C6F9-DC1B-4490-A937-FB5210C2AF36}" srcId="{EEE731EB-3C09-44B5-A49F-ED3FA1D91D82}" destId="{55D831BD-CCD9-4FDE-B0F2-65E2CB6E7DDB}" srcOrd="3" destOrd="0" parTransId="{F68248D8-CF0F-4BBE-98AF-9D5B23F4C3F1}" sibTransId="{0C75F198-C3F1-45A3-8C0B-057825B27EB4}"/>
    <dgm:cxn modelId="{CFF6B5E4-63C0-4150-9451-BC981EF7A959}" type="presParOf" srcId="{252E2A61-711F-4F90-968D-D1FC376AE81C}" destId="{7101E6FD-36D9-45C6-AAC2-3256ADF484B8}" srcOrd="0" destOrd="0" presId="urn:microsoft.com/office/officeart/2005/8/layout/hChevron3"/>
    <dgm:cxn modelId="{D60420D0-4ABB-434B-AA49-4979F7BB6381}" type="presParOf" srcId="{252E2A61-711F-4F90-968D-D1FC376AE81C}" destId="{1C6EA072-461E-4840-B29F-02636565EF28}" srcOrd="1" destOrd="0" presId="urn:microsoft.com/office/officeart/2005/8/layout/hChevron3"/>
    <dgm:cxn modelId="{BC22251B-A092-4559-8E00-BE46CCF8E807}" type="presParOf" srcId="{252E2A61-711F-4F90-968D-D1FC376AE81C}" destId="{5B07233F-D26C-4A7F-9513-0D9A033A3F25}" srcOrd="2" destOrd="0" presId="urn:microsoft.com/office/officeart/2005/8/layout/hChevron3"/>
    <dgm:cxn modelId="{1D8ECCBE-8898-44E5-BE8E-C4216B18A8FB}" type="presParOf" srcId="{252E2A61-711F-4F90-968D-D1FC376AE81C}" destId="{0EDC580E-6C56-4401-AA74-DA836FAB9667}" srcOrd="3" destOrd="0" presId="urn:microsoft.com/office/officeart/2005/8/layout/hChevron3"/>
    <dgm:cxn modelId="{BC8711C8-A37D-4F7C-B02C-BCE01F5A631A}" type="presParOf" srcId="{252E2A61-711F-4F90-968D-D1FC376AE81C}" destId="{54753D96-EFBE-4E7B-BA9E-2D74C6985597}" srcOrd="4" destOrd="0" presId="urn:microsoft.com/office/officeart/2005/8/layout/hChevron3"/>
    <dgm:cxn modelId="{9347783B-D524-46B2-8598-B246E2D44A58}" type="presParOf" srcId="{252E2A61-711F-4F90-968D-D1FC376AE81C}" destId="{95A165DA-2225-46FC-9737-0D1F1DDBE91C}" srcOrd="5" destOrd="0" presId="urn:microsoft.com/office/officeart/2005/8/layout/hChevron3"/>
    <dgm:cxn modelId="{21A4E7CF-BD4D-49F0-9467-BBA09B0FB3AD}" type="presParOf" srcId="{252E2A61-711F-4F90-968D-D1FC376AE81C}" destId="{21C7756E-E068-4BA8-A3B7-C0C4CD084366}" srcOrd="6" destOrd="0" presId="urn:microsoft.com/office/officeart/2005/8/layout/hChevron3"/>
    <dgm:cxn modelId="{08FCE413-149A-48EC-AAC1-3D9B5C97DAB4}" type="presParOf" srcId="{252E2A61-711F-4F90-968D-D1FC376AE81C}" destId="{619C9D8D-BEA2-4117-A006-D874DE616915}" srcOrd="7" destOrd="0" presId="urn:microsoft.com/office/officeart/2005/8/layout/hChevron3"/>
    <dgm:cxn modelId="{C0E09474-45B6-4EB7-B7E2-1C985AD0C082}" type="presParOf" srcId="{252E2A61-711F-4F90-968D-D1FC376AE81C}" destId="{351D61CE-A755-4E95-96DD-39FC8CA78BB3}"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B6F3D-BD00-4524-AB07-D1DD8FE6D840}">
      <dsp:nvSpPr>
        <dsp:cNvPr id="0" name=""/>
        <dsp:cNvSpPr/>
      </dsp:nvSpPr>
      <dsp:spPr>
        <a:xfrm>
          <a:off x="1716" y="209124"/>
          <a:ext cx="3442528" cy="452609"/>
        </a:xfrm>
        <a:prstGeom prst="chevron">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5">
                  <a:lumMod val="50000"/>
                </a:schemeClr>
              </a:solidFill>
              <a:latin typeface="Arial" panose="020B0604020202020204" pitchFamily="34" charset="0"/>
              <a:cs typeface="Arial" panose="020B0604020202020204" pitchFamily="34" charset="0"/>
            </a:rPr>
            <a:t>Pre-Award</a:t>
          </a:r>
        </a:p>
      </dsp:txBody>
      <dsp:txXfrm>
        <a:off x="228021" y="209124"/>
        <a:ext cx="2989919" cy="452609"/>
      </dsp:txXfrm>
    </dsp:sp>
    <dsp:sp modelId="{831CF31D-E688-40FE-ADA3-2A2A00F84DCE}">
      <dsp:nvSpPr>
        <dsp:cNvPr id="0" name=""/>
        <dsp:cNvSpPr/>
      </dsp:nvSpPr>
      <dsp:spPr>
        <a:xfrm>
          <a:off x="3099992" y="191642"/>
          <a:ext cx="3442528" cy="487572"/>
        </a:xfrm>
        <a:prstGeom prst="chevron">
          <a:avLst/>
        </a:prstGeom>
        <a:solidFill>
          <a:schemeClr val="accent2">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5">
                  <a:lumMod val="50000"/>
                </a:schemeClr>
              </a:solidFill>
              <a:latin typeface="Arial" panose="020B0604020202020204" pitchFamily="34" charset="0"/>
              <a:cs typeface="Arial" panose="020B0604020202020204" pitchFamily="34" charset="0"/>
            </a:rPr>
            <a:t>Award</a:t>
          </a:r>
        </a:p>
      </dsp:txBody>
      <dsp:txXfrm>
        <a:off x="3343778" y="191642"/>
        <a:ext cx="2954956" cy="487572"/>
      </dsp:txXfrm>
    </dsp:sp>
    <dsp:sp modelId="{19D83712-BF77-4A86-8A02-B8107952E2D5}">
      <dsp:nvSpPr>
        <dsp:cNvPr id="0" name=""/>
        <dsp:cNvSpPr/>
      </dsp:nvSpPr>
      <dsp:spPr>
        <a:xfrm>
          <a:off x="6199985" y="184248"/>
          <a:ext cx="2493354" cy="502361"/>
        </a:xfrm>
        <a:prstGeom prst="chevron">
          <a:avLst/>
        </a:prstGeom>
        <a:solidFill>
          <a:schemeClr val="bg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5">
                  <a:lumMod val="50000"/>
                </a:schemeClr>
              </a:solidFill>
              <a:latin typeface="Arial" panose="020B0604020202020204" pitchFamily="34" charset="0"/>
              <a:cs typeface="Arial" panose="020B0604020202020204" pitchFamily="34" charset="0"/>
            </a:rPr>
            <a:t>Post Award</a:t>
          </a:r>
        </a:p>
      </dsp:txBody>
      <dsp:txXfrm>
        <a:off x="6451166" y="184248"/>
        <a:ext cx="1990993" cy="5023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1E6FD-36D9-45C6-AAC2-3256ADF484B8}">
      <dsp:nvSpPr>
        <dsp:cNvPr id="0" name=""/>
        <dsp:cNvSpPr/>
      </dsp:nvSpPr>
      <dsp:spPr>
        <a:xfrm>
          <a:off x="1035" y="0"/>
          <a:ext cx="2018842" cy="722810"/>
        </a:xfrm>
        <a:prstGeom prst="homePlate">
          <a:avLst/>
        </a:prstGeom>
        <a:gradFill rotWithShape="0">
          <a:gsLst>
            <a:gs pos="0">
              <a:schemeClr val="accent4">
                <a:shade val="50000"/>
                <a:hueOff val="0"/>
                <a:satOff val="0"/>
                <a:lumOff val="0"/>
                <a:alphaOff val="0"/>
                <a:satMod val="103000"/>
                <a:lumMod val="102000"/>
                <a:tint val="94000"/>
              </a:schemeClr>
            </a:gs>
            <a:gs pos="50000">
              <a:schemeClr val="accent4">
                <a:shade val="50000"/>
                <a:hueOff val="0"/>
                <a:satOff val="0"/>
                <a:lumOff val="0"/>
                <a:alphaOff val="0"/>
                <a:satMod val="110000"/>
                <a:lumMod val="100000"/>
                <a:shade val="100000"/>
              </a:schemeClr>
            </a:gs>
            <a:gs pos="100000">
              <a:schemeClr val="accent4">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l" defTabSz="533400">
            <a:lnSpc>
              <a:spcPct val="90000"/>
            </a:lnSpc>
            <a:spcBef>
              <a:spcPct val="0"/>
            </a:spcBef>
            <a:spcAft>
              <a:spcPct val="35000"/>
            </a:spcAft>
            <a:buNone/>
          </a:pPr>
          <a:r>
            <a:rPr lang="en-US" sz="1200" b="1" kern="1200">
              <a:solidFill>
                <a:schemeClr val="accent5">
                  <a:lumMod val="50000"/>
                </a:schemeClr>
              </a:solidFill>
              <a:latin typeface="Arial" panose="020B0604020202020204" pitchFamily="34" charset="0"/>
              <a:cs typeface="Arial" panose="020B0604020202020204" pitchFamily="34" charset="0"/>
            </a:rPr>
            <a:t>Submission of SF17</a:t>
          </a:r>
        </a:p>
      </dsp:txBody>
      <dsp:txXfrm>
        <a:off x="1035" y="0"/>
        <a:ext cx="1838140" cy="722810"/>
      </dsp:txXfrm>
    </dsp:sp>
    <dsp:sp modelId="{5B07233F-D26C-4A7F-9513-0D9A033A3F25}">
      <dsp:nvSpPr>
        <dsp:cNvPr id="0" name=""/>
        <dsp:cNvSpPr/>
      </dsp:nvSpPr>
      <dsp:spPr>
        <a:xfrm>
          <a:off x="1616109" y="0"/>
          <a:ext cx="2018842" cy="722810"/>
        </a:xfrm>
        <a:prstGeom prst="chevron">
          <a:avLst/>
        </a:prstGeom>
        <a:gradFill rotWithShape="0">
          <a:gsLst>
            <a:gs pos="0">
              <a:schemeClr val="accent4">
                <a:shade val="50000"/>
                <a:hueOff val="-237682"/>
                <a:satOff val="0"/>
                <a:lumOff val="19321"/>
                <a:alphaOff val="0"/>
                <a:satMod val="103000"/>
                <a:lumMod val="102000"/>
                <a:tint val="94000"/>
              </a:schemeClr>
            </a:gs>
            <a:gs pos="50000">
              <a:schemeClr val="accent4">
                <a:shade val="50000"/>
                <a:hueOff val="-237682"/>
                <a:satOff val="0"/>
                <a:lumOff val="19321"/>
                <a:alphaOff val="0"/>
                <a:satMod val="110000"/>
                <a:lumMod val="100000"/>
                <a:shade val="100000"/>
              </a:schemeClr>
            </a:gs>
            <a:gs pos="100000">
              <a:schemeClr val="accent4">
                <a:shade val="50000"/>
                <a:hueOff val="-237682"/>
                <a:satOff val="0"/>
                <a:lumOff val="193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en-US" sz="1200" b="1" kern="1200">
              <a:solidFill>
                <a:schemeClr val="accent5">
                  <a:lumMod val="50000"/>
                </a:schemeClr>
              </a:solidFill>
              <a:latin typeface="Arial" panose="020B0604020202020204" pitchFamily="34" charset="0"/>
              <a:cs typeface="Arial" panose="020B0604020202020204" pitchFamily="34" charset="0"/>
            </a:rPr>
            <a:t>Qualification Survey</a:t>
          </a:r>
        </a:p>
      </dsp:txBody>
      <dsp:txXfrm>
        <a:off x="1977514" y="0"/>
        <a:ext cx="1296032" cy="722810"/>
      </dsp:txXfrm>
    </dsp:sp>
    <dsp:sp modelId="{54753D96-EFBE-4E7B-BA9E-2D74C6985597}">
      <dsp:nvSpPr>
        <dsp:cNvPr id="0" name=""/>
        <dsp:cNvSpPr/>
      </dsp:nvSpPr>
      <dsp:spPr>
        <a:xfrm>
          <a:off x="3231183" y="0"/>
          <a:ext cx="2018842" cy="722810"/>
        </a:xfrm>
        <a:prstGeom prst="chevron">
          <a:avLst/>
        </a:prstGeom>
        <a:gradFill rotWithShape="0">
          <a:gsLst>
            <a:gs pos="0">
              <a:schemeClr val="accent4">
                <a:shade val="50000"/>
                <a:hueOff val="-475363"/>
                <a:satOff val="0"/>
                <a:lumOff val="38642"/>
                <a:alphaOff val="0"/>
                <a:satMod val="103000"/>
                <a:lumMod val="102000"/>
                <a:tint val="94000"/>
              </a:schemeClr>
            </a:gs>
            <a:gs pos="50000">
              <a:schemeClr val="accent4">
                <a:shade val="50000"/>
                <a:hueOff val="-475363"/>
                <a:satOff val="0"/>
                <a:lumOff val="38642"/>
                <a:alphaOff val="0"/>
                <a:satMod val="110000"/>
                <a:lumMod val="100000"/>
                <a:shade val="100000"/>
              </a:schemeClr>
            </a:gs>
            <a:gs pos="100000">
              <a:schemeClr val="accent4">
                <a:shade val="50000"/>
                <a:hueOff val="-475363"/>
                <a:satOff val="0"/>
                <a:lumOff val="386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en-US" sz="1200" b="1" kern="1200">
              <a:solidFill>
                <a:schemeClr val="accent5">
                  <a:lumMod val="50000"/>
                </a:schemeClr>
              </a:solidFill>
              <a:latin typeface="Arial" panose="020B0604020202020204" pitchFamily="34" charset="0"/>
              <a:cs typeface="Arial" panose="020B0604020202020204" pitchFamily="34" charset="0"/>
            </a:rPr>
            <a:t>Financial Profile Review</a:t>
          </a:r>
        </a:p>
      </dsp:txBody>
      <dsp:txXfrm>
        <a:off x="3592588" y="0"/>
        <a:ext cx="1296032" cy="722810"/>
      </dsp:txXfrm>
    </dsp:sp>
    <dsp:sp modelId="{21C7756E-E068-4BA8-A3B7-C0C4CD084366}">
      <dsp:nvSpPr>
        <dsp:cNvPr id="0" name=""/>
        <dsp:cNvSpPr/>
      </dsp:nvSpPr>
      <dsp:spPr>
        <a:xfrm>
          <a:off x="4846257" y="0"/>
          <a:ext cx="2018842" cy="722810"/>
        </a:xfrm>
        <a:prstGeom prst="chevron">
          <a:avLst/>
        </a:prstGeom>
        <a:gradFill rotWithShape="0">
          <a:gsLst>
            <a:gs pos="0">
              <a:schemeClr val="accent4">
                <a:shade val="50000"/>
                <a:hueOff val="-475363"/>
                <a:satOff val="0"/>
                <a:lumOff val="38642"/>
                <a:alphaOff val="0"/>
                <a:satMod val="103000"/>
                <a:lumMod val="102000"/>
                <a:tint val="94000"/>
              </a:schemeClr>
            </a:gs>
            <a:gs pos="50000">
              <a:schemeClr val="accent4">
                <a:shade val="50000"/>
                <a:hueOff val="-475363"/>
                <a:satOff val="0"/>
                <a:lumOff val="38642"/>
                <a:alphaOff val="0"/>
                <a:satMod val="110000"/>
                <a:lumMod val="100000"/>
                <a:shade val="100000"/>
              </a:schemeClr>
            </a:gs>
            <a:gs pos="100000">
              <a:schemeClr val="accent4">
                <a:shade val="50000"/>
                <a:hueOff val="-475363"/>
                <a:satOff val="0"/>
                <a:lumOff val="386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en-US" sz="1200" b="1" kern="1200">
              <a:solidFill>
                <a:schemeClr val="accent5">
                  <a:lumMod val="50000"/>
                </a:schemeClr>
              </a:solidFill>
              <a:latin typeface="Arial" panose="020B0604020202020204" pitchFamily="34" charset="0"/>
              <a:cs typeface="Arial" panose="020B0604020202020204" pitchFamily="34" charset="0"/>
            </a:rPr>
            <a:t>Granting of MSRA/ABR</a:t>
          </a:r>
        </a:p>
      </dsp:txBody>
      <dsp:txXfrm>
        <a:off x="5207662" y="0"/>
        <a:ext cx="1296032" cy="722810"/>
      </dsp:txXfrm>
    </dsp:sp>
    <dsp:sp modelId="{351D61CE-A755-4E95-96DD-39FC8CA78BB3}">
      <dsp:nvSpPr>
        <dsp:cNvPr id="0" name=""/>
        <dsp:cNvSpPr/>
      </dsp:nvSpPr>
      <dsp:spPr>
        <a:xfrm>
          <a:off x="6461331" y="0"/>
          <a:ext cx="2018842" cy="722810"/>
        </a:xfrm>
        <a:prstGeom prst="chevron">
          <a:avLst/>
        </a:prstGeom>
        <a:gradFill rotWithShape="0">
          <a:gsLst>
            <a:gs pos="0">
              <a:schemeClr val="accent4">
                <a:shade val="50000"/>
                <a:hueOff val="-237682"/>
                <a:satOff val="0"/>
                <a:lumOff val="19321"/>
                <a:alphaOff val="0"/>
                <a:satMod val="103000"/>
                <a:lumMod val="102000"/>
                <a:tint val="94000"/>
              </a:schemeClr>
            </a:gs>
            <a:gs pos="50000">
              <a:schemeClr val="accent4">
                <a:shade val="50000"/>
                <a:hueOff val="-237682"/>
                <a:satOff val="0"/>
                <a:lumOff val="19321"/>
                <a:alphaOff val="0"/>
                <a:satMod val="110000"/>
                <a:lumMod val="100000"/>
                <a:shade val="100000"/>
              </a:schemeClr>
            </a:gs>
            <a:gs pos="100000">
              <a:schemeClr val="accent4">
                <a:shade val="50000"/>
                <a:hueOff val="-237682"/>
                <a:satOff val="0"/>
                <a:lumOff val="1932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l" defTabSz="533400">
            <a:lnSpc>
              <a:spcPct val="90000"/>
            </a:lnSpc>
            <a:spcBef>
              <a:spcPct val="0"/>
            </a:spcBef>
            <a:spcAft>
              <a:spcPct val="35000"/>
            </a:spcAft>
            <a:buNone/>
          </a:pPr>
          <a:r>
            <a:rPr lang="en-US" sz="1200" b="1" kern="1200">
              <a:solidFill>
                <a:schemeClr val="accent5">
                  <a:lumMod val="50000"/>
                </a:schemeClr>
              </a:solidFill>
              <a:latin typeface="Arial" panose="020B0604020202020204" pitchFamily="34" charset="0"/>
              <a:cs typeface="Arial" panose="020B0604020202020204" pitchFamily="34" charset="0"/>
            </a:rPr>
            <a:t>Issuance of Master Solicitation</a:t>
          </a:r>
        </a:p>
      </dsp:txBody>
      <dsp:txXfrm>
        <a:off x="6822736" y="0"/>
        <a:ext cx="1296032" cy="7228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1963"/>
          </a:xfrm>
          <a:prstGeom prst="rect">
            <a:avLst/>
          </a:prstGeom>
        </p:spPr>
        <p:txBody>
          <a:bodyPr vert="horz" lIns="91440" tIns="45720" rIns="91440" bIns="45720" rtlCol="0"/>
          <a:lstStyle>
            <a:lvl1pPr algn="r">
              <a:defRPr sz="1200"/>
            </a:lvl1pPr>
          </a:lstStyle>
          <a:p>
            <a:fld id="{CCC57495-AF71-431B-842B-FED565D9387F}" type="datetimeFigureOut">
              <a:rPr lang="en-US" smtClean="0"/>
              <a:t>7/26/2023</a:t>
            </a:fld>
            <a:endParaRPr lang="en-US"/>
          </a:p>
        </p:txBody>
      </p:sp>
      <p:sp>
        <p:nvSpPr>
          <p:cNvPr id="4" name="Footer Placeholder 3"/>
          <p:cNvSpPr>
            <a:spLocks noGrp="1"/>
          </p:cNvSpPr>
          <p:nvPr>
            <p:ph type="ftr" sz="quarter" idx="2"/>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758238"/>
            <a:ext cx="3005138" cy="461962"/>
          </a:xfrm>
          <a:prstGeom prst="rect">
            <a:avLst/>
          </a:prstGeom>
        </p:spPr>
        <p:txBody>
          <a:bodyPr vert="horz" lIns="91440" tIns="45720" rIns="91440" bIns="45720" rtlCol="0" anchor="b"/>
          <a:lstStyle>
            <a:lvl1pPr algn="r">
              <a:defRPr sz="1200"/>
            </a:lvl1pPr>
          </a:lstStyle>
          <a:p>
            <a:fld id="{D180EB6C-E84F-44D1-9FB2-1EE8B608D1DA}" type="slidenum">
              <a:rPr lang="en-US" smtClean="0"/>
              <a:t>‹#›</a:t>
            </a:fld>
            <a:endParaRPr lang="en-US"/>
          </a:p>
        </p:txBody>
      </p:sp>
    </p:spTree>
    <p:extLst>
      <p:ext uri="{BB962C8B-B14F-4D97-AF65-F5344CB8AC3E}">
        <p14:creationId xmlns:p14="http://schemas.microsoft.com/office/powerpoint/2010/main" val="1667633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2611"/>
          </a:xfrm>
          <a:prstGeom prst="rect">
            <a:avLst/>
          </a:prstGeom>
        </p:spPr>
        <p:txBody>
          <a:bodyPr vert="horz" lIns="92301" tIns="46150" rIns="92301" bIns="46150" rtlCol="0"/>
          <a:lstStyle>
            <a:lvl1pPr algn="l">
              <a:defRPr sz="1200"/>
            </a:lvl1pPr>
          </a:lstStyle>
          <a:p>
            <a:endParaRPr lang="en-US"/>
          </a:p>
        </p:txBody>
      </p:sp>
      <p:sp>
        <p:nvSpPr>
          <p:cNvPr id="3" name="Date Placeholder 2"/>
          <p:cNvSpPr>
            <a:spLocks noGrp="1"/>
          </p:cNvSpPr>
          <p:nvPr>
            <p:ph type="dt" idx="1"/>
          </p:nvPr>
        </p:nvSpPr>
        <p:spPr>
          <a:xfrm>
            <a:off x="3927775" y="0"/>
            <a:ext cx="3004820" cy="462611"/>
          </a:xfrm>
          <a:prstGeom prst="rect">
            <a:avLst/>
          </a:prstGeom>
        </p:spPr>
        <p:txBody>
          <a:bodyPr vert="horz" lIns="92301" tIns="46150" rIns="92301" bIns="46150" rtlCol="0"/>
          <a:lstStyle>
            <a:lvl1pPr algn="r">
              <a:defRPr sz="1200"/>
            </a:lvl1pPr>
          </a:lstStyle>
          <a:p>
            <a:fld id="{42C3D8BA-8D68-4D12-9BB9-5C7012B879E6}" type="datetimeFigureOut">
              <a:rPr lang="en-US" smtClean="0"/>
              <a:t>7/26/2023</a:t>
            </a:fld>
            <a:endParaRPr lang="en-US"/>
          </a:p>
        </p:txBody>
      </p:sp>
      <p:sp>
        <p:nvSpPr>
          <p:cNvPr id="4" name="Slide Image Placeholder 3"/>
          <p:cNvSpPr>
            <a:spLocks noGrp="1" noRot="1" noChangeAspect="1"/>
          </p:cNvSpPr>
          <p:nvPr>
            <p:ph type="sldImg" idx="2"/>
          </p:nvPr>
        </p:nvSpPr>
        <p:spPr>
          <a:xfrm>
            <a:off x="1392238" y="1152525"/>
            <a:ext cx="4149725" cy="3111500"/>
          </a:xfrm>
          <a:prstGeom prst="rect">
            <a:avLst/>
          </a:prstGeom>
          <a:noFill/>
          <a:ln w="12700">
            <a:solidFill>
              <a:prstClr val="black"/>
            </a:solidFill>
          </a:ln>
        </p:spPr>
        <p:txBody>
          <a:bodyPr vert="horz" lIns="92301" tIns="46150" rIns="92301" bIns="46150" rtlCol="0" anchor="ctr"/>
          <a:lstStyle/>
          <a:p>
            <a:endParaRPr lang="en-US"/>
          </a:p>
        </p:txBody>
      </p:sp>
      <p:sp>
        <p:nvSpPr>
          <p:cNvPr id="5" name="Notes Placeholder 4"/>
          <p:cNvSpPr>
            <a:spLocks noGrp="1"/>
          </p:cNvSpPr>
          <p:nvPr>
            <p:ph type="body" sz="quarter" idx="3"/>
          </p:nvPr>
        </p:nvSpPr>
        <p:spPr>
          <a:xfrm>
            <a:off x="693420" y="4437221"/>
            <a:ext cx="5547360" cy="3630454"/>
          </a:xfrm>
          <a:prstGeom prst="rect">
            <a:avLst/>
          </a:prstGeom>
        </p:spPr>
        <p:txBody>
          <a:bodyPr vert="horz" lIns="92301" tIns="46150" rIns="92301" bIns="4615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2610"/>
          </a:xfrm>
          <a:prstGeom prst="rect">
            <a:avLst/>
          </a:prstGeom>
        </p:spPr>
        <p:txBody>
          <a:bodyPr vert="horz" lIns="92301" tIns="46150" rIns="92301" bIns="46150"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2610"/>
          </a:xfrm>
          <a:prstGeom prst="rect">
            <a:avLst/>
          </a:prstGeom>
        </p:spPr>
        <p:txBody>
          <a:bodyPr vert="horz" lIns="92301" tIns="46150" rIns="92301" bIns="46150" rtlCol="0" anchor="b"/>
          <a:lstStyle>
            <a:lvl1pPr algn="r">
              <a:defRPr sz="1200"/>
            </a:lvl1pPr>
          </a:lstStyle>
          <a:p>
            <a:fld id="{6BFEA448-15F0-4CF8-BB08-0E1E198E2EAF}" type="slidenum">
              <a:rPr lang="en-US" smtClean="0"/>
              <a:t>‹#›</a:t>
            </a:fld>
            <a:endParaRPr lang="en-US"/>
          </a:p>
        </p:txBody>
      </p:sp>
    </p:spTree>
    <p:extLst>
      <p:ext uri="{BB962C8B-B14F-4D97-AF65-F5344CB8AC3E}">
        <p14:creationId xmlns:p14="http://schemas.microsoft.com/office/powerpoint/2010/main" val="2249429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1152525"/>
            <a:ext cx="4149725" cy="31115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Code of Federal Regulation Title 48 Chapter 99 describes the policies and procedures for applying the Cost Accounting Standards to negotiated contracts and subcontracts. FAR, DFARS and DFARS PGI Part 30 covers the CAS administration and CAS waiver requirements. We will also refer to the NAVSUP contracts handbook for our agency specific procedures for the CAS waiver request. The DCAA contract audit manual is a great reference for learning about the CAS coverage requirements, CAS compliance audits, and basics of all Cost Accounting Standards.</a:t>
            </a:r>
            <a:endParaRPr lang="en-US"/>
          </a:p>
        </p:txBody>
      </p:sp>
      <p:sp>
        <p:nvSpPr>
          <p:cNvPr id="4" name="Slide Number Placeholder 3"/>
          <p:cNvSpPr>
            <a:spLocks noGrp="1"/>
          </p:cNvSpPr>
          <p:nvPr>
            <p:ph type="sldNum" sz="quarter" idx="10"/>
          </p:nvPr>
        </p:nvSpPr>
        <p:spPr/>
        <p:txBody>
          <a:bodyPr/>
          <a:lstStyle/>
          <a:p>
            <a:fld id="{6BFEA448-15F0-4CF8-BB08-0E1E198E2EAF}" type="slidenum">
              <a:rPr lang="en-US" smtClean="0"/>
              <a:t>2</a:t>
            </a:fld>
            <a:endParaRPr lang="en-US"/>
          </a:p>
        </p:txBody>
      </p:sp>
    </p:spTree>
    <p:extLst>
      <p:ext uri="{BB962C8B-B14F-4D97-AF65-F5344CB8AC3E}">
        <p14:creationId xmlns:p14="http://schemas.microsoft.com/office/powerpoint/2010/main" val="4182036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1152525"/>
            <a:ext cx="4149725" cy="31115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Code of Federal Regulation Title 48 Chapter 99 describes the policies and procedures for applying the Cost Accounting Standards to negotiated contracts and subcontracts. FAR, DFARS and DFARS PGI Part 30 covers the CAS administration and CAS waiver requirements. We will also refer to the NAVSUP contracts handbook for our agency specific procedures for the CAS waiver request. The DCAA contract audit manual is a great reference for learning about the CAS coverage requirements, CAS compliance audits, and basics of all Cost Accounting Standards.</a:t>
            </a:r>
            <a:endParaRPr lang="en-US"/>
          </a:p>
        </p:txBody>
      </p:sp>
      <p:sp>
        <p:nvSpPr>
          <p:cNvPr id="4" name="Slide Number Placeholder 3"/>
          <p:cNvSpPr>
            <a:spLocks noGrp="1"/>
          </p:cNvSpPr>
          <p:nvPr>
            <p:ph type="sldNum" sz="quarter" idx="10"/>
          </p:nvPr>
        </p:nvSpPr>
        <p:spPr/>
        <p:txBody>
          <a:bodyPr/>
          <a:lstStyle/>
          <a:p>
            <a:fld id="{6BFEA448-15F0-4CF8-BB08-0E1E198E2EAF}" type="slidenum">
              <a:rPr lang="en-US" smtClean="0"/>
              <a:t>11</a:t>
            </a:fld>
            <a:endParaRPr lang="en-US"/>
          </a:p>
        </p:txBody>
      </p:sp>
    </p:spTree>
    <p:extLst>
      <p:ext uri="{BB962C8B-B14F-4D97-AF65-F5344CB8AC3E}">
        <p14:creationId xmlns:p14="http://schemas.microsoft.com/office/powerpoint/2010/main" val="2002079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1152525"/>
            <a:ext cx="4149725" cy="31115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Code of Federal Regulation Title 48 Chapter 99 describes the policies and procedures for applying the Cost Accounting Standards to negotiated contracts and subcontracts. FAR, DFARS and DFARS PGI Part 30 covers the CAS administration and CAS waiver requirements. We will also refer to the NAVSUP contracts handbook for our agency specific procedures for the CAS waiver request. The DCAA contract audit manual is a great reference for learning about the CAS coverage requirements, CAS compliance audits, and basics of all Cost Accounting Standards.</a:t>
            </a:r>
            <a:endParaRPr lang="en-US"/>
          </a:p>
        </p:txBody>
      </p:sp>
      <p:sp>
        <p:nvSpPr>
          <p:cNvPr id="4" name="Slide Number Placeholder 3"/>
          <p:cNvSpPr>
            <a:spLocks noGrp="1"/>
          </p:cNvSpPr>
          <p:nvPr>
            <p:ph type="sldNum" sz="quarter" idx="10"/>
          </p:nvPr>
        </p:nvSpPr>
        <p:spPr/>
        <p:txBody>
          <a:bodyPr/>
          <a:lstStyle/>
          <a:p>
            <a:fld id="{6BFEA448-15F0-4CF8-BB08-0E1E198E2EAF}" type="slidenum">
              <a:rPr lang="en-US" smtClean="0"/>
              <a:t>12</a:t>
            </a:fld>
            <a:endParaRPr lang="en-US"/>
          </a:p>
        </p:txBody>
      </p:sp>
    </p:spTree>
    <p:extLst>
      <p:ext uri="{BB962C8B-B14F-4D97-AF65-F5344CB8AC3E}">
        <p14:creationId xmlns:p14="http://schemas.microsoft.com/office/powerpoint/2010/main" val="506524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1152525"/>
            <a:ext cx="4149725" cy="31115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Code of Federal Regulation Title 48 Chapter 99 describes the policies and procedures for applying the Cost Accounting Standards to negotiated contracts and subcontracts. FAR, DFARS and DFARS PGI Part 30 covers the CAS administration and CAS waiver requirements. We will also refer to the NAVSUP contracts handbook for our agency specific procedures for the CAS waiver request. The DCAA contract audit manual is a great reference for learning about the CAS coverage requirements, CAS compliance audits, and basics of all Cost Accounting Standards.</a:t>
            </a:r>
            <a:endParaRPr lang="en-US"/>
          </a:p>
        </p:txBody>
      </p:sp>
      <p:sp>
        <p:nvSpPr>
          <p:cNvPr id="4" name="Slide Number Placeholder 3"/>
          <p:cNvSpPr>
            <a:spLocks noGrp="1"/>
          </p:cNvSpPr>
          <p:nvPr>
            <p:ph type="sldNum" sz="quarter" idx="10"/>
          </p:nvPr>
        </p:nvSpPr>
        <p:spPr/>
        <p:txBody>
          <a:bodyPr/>
          <a:lstStyle/>
          <a:p>
            <a:fld id="{6BFEA448-15F0-4CF8-BB08-0E1E198E2EAF}" type="slidenum">
              <a:rPr lang="en-US" smtClean="0"/>
              <a:t>13</a:t>
            </a:fld>
            <a:endParaRPr lang="en-US"/>
          </a:p>
        </p:txBody>
      </p:sp>
    </p:spTree>
    <p:extLst>
      <p:ext uri="{BB962C8B-B14F-4D97-AF65-F5344CB8AC3E}">
        <p14:creationId xmlns:p14="http://schemas.microsoft.com/office/powerpoint/2010/main" val="1850668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1152525"/>
            <a:ext cx="4149725" cy="31115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Code of Federal Regulation Title 48 Chapter 99 describes the policies and procedures for applying the Cost Accounting Standards to negotiated contracts and subcontracts. FAR, DFARS and DFARS PGI Part 30 covers the CAS administration and CAS waiver requirements. We will also refer to the NAVSUP contracts handbook for our agency specific procedures for the CAS waiver request. The DCAA contract audit manual is a great reference for learning about the CAS coverage requirements, CAS compliance audits, and basics of all Cost Accounting Standards.</a:t>
            </a:r>
            <a:endParaRPr lang="en-US"/>
          </a:p>
        </p:txBody>
      </p:sp>
      <p:sp>
        <p:nvSpPr>
          <p:cNvPr id="4" name="Slide Number Placeholder 3"/>
          <p:cNvSpPr>
            <a:spLocks noGrp="1"/>
          </p:cNvSpPr>
          <p:nvPr>
            <p:ph type="sldNum" sz="quarter" idx="10"/>
          </p:nvPr>
        </p:nvSpPr>
        <p:spPr/>
        <p:txBody>
          <a:bodyPr/>
          <a:lstStyle/>
          <a:p>
            <a:fld id="{6BFEA448-15F0-4CF8-BB08-0E1E198E2EAF}" type="slidenum">
              <a:rPr lang="en-US" smtClean="0"/>
              <a:t>14</a:t>
            </a:fld>
            <a:endParaRPr lang="en-US"/>
          </a:p>
        </p:txBody>
      </p:sp>
    </p:spTree>
    <p:extLst>
      <p:ext uri="{BB962C8B-B14F-4D97-AF65-F5344CB8AC3E}">
        <p14:creationId xmlns:p14="http://schemas.microsoft.com/office/powerpoint/2010/main" val="513735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1152525"/>
            <a:ext cx="4149725" cy="31115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Code of Federal Regulation Title 48 Chapter 99 describes the policies and procedures for applying the Cost Accounting Standards to negotiated contracts and subcontracts. FAR, DFARS and DFARS PGI Part 30 covers the CAS administration and CAS waiver requirements. We will also refer to the NAVSUP contracts handbook for our agency specific procedures for the CAS waiver request. The DCAA contract audit manual is a great reference for learning about the CAS coverage requirements, CAS compliance audits, and basics of all Cost Accounting Standards.</a:t>
            </a:r>
            <a:endParaRPr lang="en-US"/>
          </a:p>
        </p:txBody>
      </p:sp>
      <p:sp>
        <p:nvSpPr>
          <p:cNvPr id="4" name="Slide Number Placeholder 3"/>
          <p:cNvSpPr>
            <a:spLocks noGrp="1"/>
          </p:cNvSpPr>
          <p:nvPr>
            <p:ph type="sldNum" sz="quarter" idx="10"/>
          </p:nvPr>
        </p:nvSpPr>
        <p:spPr/>
        <p:txBody>
          <a:bodyPr/>
          <a:lstStyle/>
          <a:p>
            <a:fld id="{6BFEA448-15F0-4CF8-BB08-0E1E198E2EAF}" type="slidenum">
              <a:rPr lang="en-US" smtClean="0"/>
              <a:t>15</a:t>
            </a:fld>
            <a:endParaRPr lang="en-US"/>
          </a:p>
        </p:txBody>
      </p:sp>
    </p:spTree>
    <p:extLst>
      <p:ext uri="{BB962C8B-B14F-4D97-AF65-F5344CB8AC3E}">
        <p14:creationId xmlns:p14="http://schemas.microsoft.com/office/powerpoint/2010/main" val="1256567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1152525"/>
            <a:ext cx="4149725" cy="31115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Code of Federal Regulation Title 48 Chapter 99 describes the policies and procedures for applying the Cost Accounting Standards to negotiated contracts and subcontracts. FAR, DFARS and DFARS PGI Part 30 covers the CAS administration and CAS waiver requirements. We will also refer to the NAVSUP contracts handbook for our agency specific procedures for the CAS waiver request. The DCAA contract audit manual is a great reference for learning about the CAS coverage requirements, CAS compliance audits, and basics of all Cost Accounting Standards.</a:t>
            </a:r>
            <a:endParaRPr lang="en-US"/>
          </a:p>
        </p:txBody>
      </p:sp>
      <p:sp>
        <p:nvSpPr>
          <p:cNvPr id="4" name="Slide Number Placeholder 3"/>
          <p:cNvSpPr>
            <a:spLocks noGrp="1"/>
          </p:cNvSpPr>
          <p:nvPr>
            <p:ph type="sldNum" sz="quarter" idx="10"/>
          </p:nvPr>
        </p:nvSpPr>
        <p:spPr/>
        <p:txBody>
          <a:bodyPr/>
          <a:lstStyle/>
          <a:p>
            <a:fld id="{6BFEA448-15F0-4CF8-BB08-0E1E198E2EAF}" type="slidenum">
              <a:rPr lang="en-US" smtClean="0"/>
              <a:t>16</a:t>
            </a:fld>
            <a:endParaRPr lang="en-US"/>
          </a:p>
        </p:txBody>
      </p:sp>
    </p:spTree>
    <p:extLst>
      <p:ext uri="{BB962C8B-B14F-4D97-AF65-F5344CB8AC3E}">
        <p14:creationId xmlns:p14="http://schemas.microsoft.com/office/powerpoint/2010/main" val="2903809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1152525"/>
            <a:ext cx="4149725" cy="31115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Code of Federal Regulation Title 48 Chapter 99 describes the policies and procedures for applying the Cost Accounting Standards to negotiated contracts and subcontracts. FAR, DFARS and DFARS PGI Part 30 covers the CAS administration and CAS waiver requirements. We will also refer to the NAVSUP contracts handbook for our agency specific procedures for the CAS waiver request. The DCAA contract audit manual is a great reference for learning about the CAS coverage requirements, CAS compliance audits, and basics of all Cost Accounting Standards.</a:t>
            </a:r>
            <a:endParaRPr lang="en-US"/>
          </a:p>
        </p:txBody>
      </p:sp>
      <p:sp>
        <p:nvSpPr>
          <p:cNvPr id="4" name="Slide Number Placeholder 3"/>
          <p:cNvSpPr>
            <a:spLocks noGrp="1"/>
          </p:cNvSpPr>
          <p:nvPr>
            <p:ph type="sldNum" sz="quarter" idx="10"/>
          </p:nvPr>
        </p:nvSpPr>
        <p:spPr/>
        <p:txBody>
          <a:bodyPr/>
          <a:lstStyle/>
          <a:p>
            <a:fld id="{6BFEA448-15F0-4CF8-BB08-0E1E198E2EAF}" type="slidenum">
              <a:rPr lang="en-US" smtClean="0"/>
              <a:t>3</a:t>
            </a:fld>
            <a:endParaRPr lang="en-US"/>
          </a:p>
        </p:txBody>
      </p:sp>
    </p:spTree>
    <p:extLst>
      <p:ext uri="{BB962C8B-B14F-4D97-AF65-F5344CB8AC3E}">
        <p14:creationId xmlns:p14="http://schemas.microsoft.com/office/powerpoint/2010/main" val="3175633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1152525"/>
            <a:ext cx="4149725" cy="31115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Code of Federal Regulation Title 48 Chapter 99 describes the policies and procedures for applying the Cost Accounting Standards to negotiated contracts and subcontracts. FAR, DFARS and DFARS PGI Part 30 covers the CAS administration and CAS waiver requirements. We will also refer to the NAVSUP contracts handbook for our agency specific procedures for the CAS waiver request. The DCAA contract audit manual is a great reference for learning about the CAS coverage requirements, CAS compliance audits, and basics of all Cost Accounting Standards.</a:t>
            </a:r>
            <a:endParaRPr lang="en-US"/>
          </a:p>
        </p:txBody>
      </p:sp>
      <p:sp>
        <p:nvSpPr>
          <p:cNvPr id="4" name="Slide Number Placeholder 3"/>
          <p:cNvSpPr>
            <a:spLocks noGrp="1"/>
          </p:cNvSpPr>
          <p:nvPr>
            <p:ph type="sldNum" sz="quarter" idx="10"/>
          </p:nvPr>
        </p:nvSpPr>
        <p:spPr/>
        <p:txBody>
          <a:bodyPr/>
          <a:lstStyle/>
          <a:p>
            <a:fld id="{6BFEA448-15F0-4CF8-BB08-0E1E198E2EAF}" type="slidenum">
              <a:rPr lang="en-US" smtClean="0"/>
              <a:t>4</a:t>
            </a:fld>
            <a:endParaRPr lang="en-US"/>
          </a:p>
        </p:txBody>
      </p:sp>
    </p:spTree>
    <p:extLst>
      <p:ext uri="{BB962C8B-B14F-4D97-AF65-F5344CB8AC3E}">
        <p14:creationId xmlns:p14="http://schemas.microsoft.com/office/powerpoint/2010/main" val="3925768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1152525"/>
            <a:ext cx="4149725" cy="31115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Code of Federal Regulation Title 48 Chapter 99 describes the policies and procedures for applying the Cost Accounting Standards to negotiated contracts and subcontracts. FAR, DFARS and DFARS PGI Part 30 covers the CAS administration and CAS waiver requirements. We will also refer to the NAVSUP contracts handbook for our agency specific procedures for the CAS waiver request. The DCAA contract audit manual is a great reference for learning about the CAS coverage requirements, CAS compliance audits, and basics of all Cost Accounting Standards.</a:t>
            </a:r>
            <a:endParaRPr lang="en-US"/>
          </a:p>
        </p:txBody>
      </p:sp>
      <p:sp>
        <p:nvSpPr>
          <p:cNvPr id="4" name="Slide Number Placeholder 3"/>
          <p:cNvSpPr>
            <a:spLocks noGrp="1"/>
          </p:cNvSpPr>
          <p:nvPr>
            <p:ph type="sldNum" sz="quarter" idx="10"/>
          </p:nvPr>
        </p:nvSpPr>
        <p:spPr/>
        <p:txBody>
          <a:bodyPr/>
          <a:lstStyle/>
          <a:p>
            <a:fld id="{6BFEA448-15F0-4CF8-BB08-0E1E198E2EAF}" type="slidenum">
              <a:rPr lang="en-US" smtClean="0"/>
              <a:t>5</a:t>
            </a:fld>
            <a:endParaRPr lang="en-US"/>
          </a:p>
        </p:txBody>
      </p:sp>
    </p:spTree>
    <p:extLst>
      <p:ext uri="{BB962C8B-B14F-4D97-AF65-F5344CB8AC3E}">
        <p14:creationId xmlns:p14="http://schemas.microsoft.com/office/powerpoint/2010/main" val="728226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1152525"/>
            <a:ext cx="4149725" cy="31115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Code of Federal Regulation Title 48 Chapter 99 describes the policies and procedures for applying the Cost Accounting Standards to negotiated contracts and subcontracts. FAR, DFARS and DFARS PGI Part 30 covers the CAS administration and CAS waiver requirements. We will also refer to the NAVSUP contracts handbook for our agency specific procedures for the CAS waiver request. The DCAA contract audit manual is a great reference for learning about the CAS coverage requirements, CAS compliance audits, and basics of all Cost Accounting Standards.</a:t>
            </a:r>
            <a:endParaRPr lang="en-US"/>
          </a:p>
        </p:txBody>
      </p:sp>
      <p:sp>
        <p:nvSpPr>
          <p:cNvPr id="4" name="Slide Number Placeholder 3"/>
          <p:cNvSpPr>
            <a:spLocks noGrp="1"/>
          </p:cNvSpPr>
          <p:nvPr>
            <p:ph type="sldNum" sz="quarter" idx="10"/>
          </p:nvPr>
        </p:nvSpPr>
        <p:spPr/>
        <p:txBody>
          <a:bodyPr/>
          <a:lstStyle/>
          <a:p>
            <a:fld id="{6BFEA448-15F0-4CF8-BB08-0E1E198E2EAF}" type="slidenum">
              <a:rPr lang="en-US" smtClean="0"/>
              <a:t>6</a:t>
            </a:fld>
            <a:endParaRPr lang="en-US"/>
          </a:p>
        </p:txBody>
      </p:sp>
    </p:spTree>
    <p:extLst>
      <p:ext uri="{BB962C8B-B14F-4D97-AF65-F5344CB8AC3E}">
        <p14:creationId xmlns:p14="http://schemas.microsoft.com/office/powerpoint/2010/main" val="4124079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1152525"/>
            <a:ext cx="4149725" cy="31115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Code of Federal Regulation Title 48 Chapter 99 describes the policies and procedures for applying the Cost Accounting Standards to negotiated contracts and subcontracts. FAR, DFARS and DFARS PGI Part 30 covers the CAS administration and CAS waiver requirements. We will also refer to the NAVSUP contracts handbook for our agency specific procedures for the CAS waiver request. The DCAA contract audit manual is a great reference for learning about the CAS coverage requirements, CAS compliance audits, and basics of all Cost Accounting Standards.</a:t>
            </a:r>
            <a:endParaRPr lang="en-US"/>
          </a:p>
        </p:txBody>
      </p:sp>
      <p:sp>
        <p:nvSpPr>
          <p:cNvPr id="4" name="Slide Number Placeholder 3"/>
          <p:cNvSpPr>
            <a:spLocks noGrp="1"/>
          </p:cNvSpPr>
          <p:nvPr>
            <p:ph type="sldNum" sz="quarter" idx="10"/>
          </p:nvPr>
        </p:nvSpPr>
        <p:spPr/>
        <p:txBody>
          <a:bodyPr/>
          <a:lstStyle/>
          <a:p>
            <a:fld id="{6BFEA448-15F0-4CF8-BB08-0E1E198E2EAF}" type="slidenum">
              <a:rPr lang="en-US" smtClean="0"/>
              <a:t>7</a:t>
            </a:fld>
            <a:endParaRPr lang="en-US"/>
          </a:p>
        </p:txBody>
      </p:sp>
    </p:spTree>
    <p:extLst>
      <p:ext uri="{BB962C8B-B14F-4D97-AF65-F5344CB8AC3E}">
        <p14:creationId xmlns:p14="http://schemas.microsoft.com/office/powerpoint/2010/main" val="2443276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1152525"/>
            <a:ext cx="4149725" cy="31115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Code of Federal Regulation Title 48 Chapter 99 describes the policies and procedures for applying the Cost Accounting Standards to negotiated contracts and subcontracts. FAR, DFARS and DFARS PGI Part 30 covers the CAS administration and CAS waiver requirements. We will also refer to the NAVSUP contracts handbook for our agency specific procedures for the CAS waiver request. The DCAA contract audit manual is a great reference for learning about the CAS coverage requirements, CAS compliance audits, and basics of all Cost Accounting Standards.</a:t>
            </a:r>
            <a:endParaRPr lang="en-US"/>
          </a:p>
        </p:txBody>
      </p:sp>
      <p:sp>
        <p:nvSpPr>
          <p:cNvPr id="4" name="Slide Number Placeholder 3"/>
          <p:cNvSpPr>
            <a:spLocks noGrp="1"/>
          </p:cNvSpPr>
          <p:nvPr>
            <p:ph type="sldNum" sz="quarter" idx="10"/>
          </p:nvPr>
        </p:nvSpPr>
        <p:spPr/>
        <p:txBody>
          <a:bodyPr/>
          <a:lstStyle/>
          <a:p>
            <a:fld id="{6BFEA448-15F0-4CF8-BB08-0E1E198E2EAF}" type="slidenum">
              <a:rPr lang="en-US" smtClean="0"/>
              <a:t>8</a:t>
            </a:fld>
            <a:endParaRPr lang="en-US"/>
          </a:p>
        </p:txBody>
      </p:sp>
    </p:spTree>
    <p:extLst>
      <p:ext uri="{BB962C8B-B14F-4D97-AF65-F5344CB8AC3E}">
        <p14:creationId xmlns:p14="http://schemas.microsoft.com/office/powerpoint/2010/main" val="3305917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1152525"/>
            <a:ext cx="4149725" cy="31115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Code of Federal Regulation Title 48 Chapter 99 describes the policies and procedures for applying the Cost Accounting Standards to negotiated contracts and subcontracts. FAR, DFARS and DFARS PGI Part 30 covers the CAS administration and CAS waiver requirements. We will also refer to the NAVSUP contracts handbook for our agency specific procedures for the CAS waiver request. The DCAA contract audit manual is a great reference for learning about the CAS coverage requirements, CAS compliance audits, and basics of all Cost Accounting Standards.</a:t>
            </a:r>
            <a:endParaRPr lang="en-US"/>
          </a:p>
        </p:txBody>
      </p:sp>
      <p:sp>
        <p:nvSpPr>
          <p:cNvPr id="4" name="Slide Number Placeholder 3"/>
          <p:cNvSpPr>
            <a:spLocks noGrp="1"/>
          </p:cNvSpPr>
          <p:nvPr>
            <p:ph type="sldNum" sz="quarter" idx="10"/>
          </p:nvPr>
        </p:nvSpPr>
        <p:spPr/>
        <p:txBody>
          <a:bodyPr/>
          <a:lstStyle/>
          <a:p>
            <a:fld id="{6BFEA448-15F0-4CF8-BB08-0E1E198E2EAF}" type="slidenum">
              <a:rPr lang="en-US" smtClean="0"/>
              <a:t>9</a:t>
            </a:fld>
            <a:endParaRPr lang="en-US"/>
          </a:p>
        </p:txBody>
      </p:sp>
    </p:spTree>
    <p:extLst>
      <p:ext uri="{BB962C8B-B14F-4D97-AF65-F5344CB8AC3E}">
        <p14:creationId xmlns:p14="http://schemas.microsoft.com/office/powerpoint/2010/main" val="1328326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1152525"/>
            <a:ext cx="4149725" cy="31115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Code of Federal Regulation Title 48 Chapter 99 describes the policies and procedures for applying the Cost Accounting Standards to negotiated contracts and subcontracts. FAR, DFARS and DFARS PGI Part 30 covers the CAS administration and CAS waiver requirements. We will also refer to the NAVSUP contracts handbook for our agency specific procedures for the CAS waiver request. The DCAA contract audit manual is a great reference for learning about the CAS coverage requirements, CAS compliance audits, and basics of all Cost Accounting Standards.</a:t>
            </a:r>
            <a:endParaRPr lang="en-US"/>
          </a:p>
        </p:txBody>
      </p:sp>
      <p:sp>
        <p:nvSpPr>
          <p:cNvPr id="4" name="Slide Number Placeholder 3"/>
          <p:cNvSpPr>
            <a:spLocks noGrp="1"/>
          </p:cNvSpPr>
          <p:nvPr>
            <p:ph type="sldNum" sz="quarter" idx="10"/>
          </p:nvPr>
        </p:nvSpPr>
        <p:spPr/>
        <p:txBody>
          <a:bodyPr/>
          <a:lstStyle/>
          <a:p>
            <a:fld id="{6BFEA448-15F0-4CF8-BB08-0E1E198E2EAF}" type="slidenum">
              <a:rPr lang="en-US" smtClean="0"/>
              <a:t>10</a:t>
            </a:fld>
            <a:endParaRPr lang="en-US"/>
          </a:p>
        </p:txBody>
      </p:sp>
    </p:spTree>
    <p:extLst>
      <p:ext uri="{BB962C8B-B14F-4D97-AF65-F5344CB8AC3E}">
        <p14:creationId xmlns:p14="http://schemas.microsoft.com/office/powerpoint/2010/main" val="1449666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1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ritime Map Slide">
    <p:spTree>
      <p:nvGrpSpPr>
        <p:cNvPr id="1" name=""/>
        <p:cNvGrpSpPr/>
        <p:nvPr/>
      </p:nvGrpSpPr>
      <p:grpSpPr>
        <a:xfrm>
          <a:off x="0" y="0"/>
          <a:ext cx="0" cy="0"/>
          <a:chOff x="0" y="0"/>
          <a:chExt cx="0" cy="0"/>
        </a:xfrm>
      </p:grpSpPr>
      <p:sp>
        <p:nvSpPr>
          <p:cNvPr id="131" name="Rectangle 130"/>
          <p:cNvSpPr/>
          <p:nvPr userDrawn="1"/>
        </p:nvSpPr>
        <p:spPr>
          <a:xfrm>
            <a:off x="1" y="6504551"/>
            <a:ext cx="9144000" cy="284693"/>
          </a:xfrm>
          <a:prstGeom prst="rect">
            <a:avLst/>
          </a:prstGeom>
          <a:gradFill flip="none" rotWithShape="1">
            <a:gsLst>
              <a:gs pos="0">
                <a:srgbClr val="B5CACA"/>
              </a:gs>
              <a:gs pos="77000">
                <a:srgbClr val="12284B"/>
              </a:gs>
            </a:gsLst>
            <a:lin ang="0" scaled="0"/>
            <a:tileRect/>
          </a:gradFill>
        </p:spPr>
        <p:txBody>
          <a:bodyPr wrap="square">
            <a:spAutoFit/>
          </a:bodyPr>
          <a:lstStyle/>
          <a:p>
            <a:pPr algn="ctr">
              <a:lnSpc>
                <a:spcPts val="1500"/>
              </a:lnSpc>
              <a:spcBef>
                <a:spcPct val="20000"/>
              </a:spcBef>
              <a:buClr>
                <a:srgbClr val="003399"/>
              </a:buClr>
              <a:defRPr/>
            </a:pPr>
            <a:r>
              <a:rPr lang="en-US" sz="1125">
                <a:solidFill>
                  <a:schemeClr val="bg1"/>
                </a:solidFill>
                <a:latin typeface="Franklin Gothic Demi" panose="020B0703020102020204" pitchFamily="34" charset="0"/>
                <a:cs typeface="Helvetica" panose="020B0604020202020204" pitchFamily="34" charset="0"/>
              </a:rPr>
              <a:t>NAVSUP is a Fleet-Focused Organization with Global Reach </a:t>
            </a:r>
          </a:p>
        </p:txBody>
      </p:sp>
      <p:sp>
        <p:nvSpPr>
          <p:cNvPr id="2" name="Rectangle 1"/>
          <p:cNvSpPr/>
          <p:nvPr userDrawn="1"/>
        </p:nvSpPr>
        <p:spPr bwMode="auto">
          <a:xfrm>
            <a:off x="5144202" y="3570028"/>
            <a:ext cx="430296" cy="16289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a:p>
        </p:txBody>
      </p:sp>
      <p:sp>
        <p:nvSpPr>
          <p:cNvPr id="3" name="Rectangle 2"/>
          <p:cNvSpPr/>
          <p:nvPr userDrawn="1"/>
        </p:nvSpPr>
        <p:spPr bwMode="auto">
          <a:xfrm>
            <a:off x="656595" y="4409617"/>
            <a:ext cx="603069" cy="17514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a:p>
        </p:txBody>
      </p:sp>
      <p:cxnSp>
        <p:nvCxnSpPr>
          <p:cNvPr id="4" name="Straight Connector 3"/>
          <p:cNvCxnSpPr/>
          <p:nvPr userDrawn="1"/>
        </p:nvCxnSpPr>
        <p:spPr bwMode="auto">
          <a:xfrm>
            <a:off x="1207075" y="3106540"/>
            <a:ext cx="1015235" cy="1503159"/>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userDrawn="1"/>
        </p:nvSpPr>
        <p:spPr bwMode="auto">
          <a:xfrm>
            <a:off x="1332924" y="3501582"/>
            <a:ext cx="521542" cy="162893"/>
          </a:xfrm>
          <a:prstGeom prst="rect">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a:p>
        </p:txBody>
      </p:sp>
      <p:sp>
        <p:nvSpPr>
          <p:cNvPr id="6" name="Rectangle 5"/>
          <p:cNvSpPr/>
          <p:nvPr userDrawn="1"/>
        </p:nvSpPr>
        <p:spPr bwMode="auto">
          <a:xfrm>
            <a:off x="1612357" y="2862638"/>
            <a:ext cx="525410" cy="15090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a:p>
        </p:txBody>
      </p:sp>
      <p:cxnSp>
        <p:nvCxnSpPr>
          <p:cNvPr id="7" name="Straight Connector 6"/>
          <p:cNvCxnSpPr/>
          <p:nvPr userDrawn="1"/>
        </p:nvCxnSpPr>
        <p:spPr bwMode="auto">
          <a:xfrm>
            <a:off x="3884194" y="2239914"/>
            <a:ext cx="0" cy="1803164"/>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bwMode="auto">
          <a:xfrm>
            <a:off x="3030730" y="3683414"/>
            <a:ext cx="499385" cy="16289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a:p>
        </p:txBody>
      </p:sp>
      <p:sp>
        <p:nvSpPr>
          <p:cNvPr id="9" name="Rectangle 8"/>
          <p:cNvSpPr/>
          <p:nvPr userDrawn="1"/>
        </p:nvSpPr>
        <p:spPr bwMode="auto">
          <a:xfrm>
            <a:off x="3233360" y="3266607"/>
            <a:ext cx="623715" cy="16289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a:p>
        </p:txBody>
      </p:sp>
      <p:sp>
        <p:nvSpPr>
          <p:cNvPr id="10" name="Rectangle 9"/>
          <p:cNvSpPr/>
          <p:nvPr userDrawn="1"/>
        </p:nvSpPr>
        <p:spPr bwMode="auto">
          <a:xfrm>
            <a:off x="3179766" y="3468007"/>
            <a:ext cx="748969" cy="171913"/>
          </a:xfrm>
          <a:prstGeom prst="rect">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a:p>
        </p:txBody>
      </p:sp>
      <p:sp>
        <p:nvSpPr>
          <p:cNvPr id="11" name="Rectangle 10"/>
          <p:cNvSpPr/>
          <p:nvPr userDrawn="1"/>
        </p:nvSpPr>
        <p:spPr bwMode="auto">
          <a:xfrm>
            <a:off x="8602722" y="3238035"/>
            <a:ext cx="536252" cy="16289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a:p>
        </p:txBody>
      </p:sp>
      <p:sp>
        <p:nvSpPr>
          <p:cNvPr id="12" name="TextBox 210"/>
          <p:cNvSpPr txBox="1">
            <a:spLocks noChangeArrowheads="1"/>
          </p:cNvSpPr>
          <p:nvPr userDrawn="1"/>
        </p:nvSpPr>
        <p:spPr bwMode="auto">
          <a:xfrm>
            <a:off x="8540370" y="3218694"/>
            <a:ext cx="66061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25" b="1">
                <a:solidFill>
                  <a:schemeClr val="bg1"/>
                </a:solidFill>
                <a:latin typeface="Helvetica" pitchFamily="34" charset="0"/>
              </a:rPr>
              <a:t>Yokosuka</a:t>
            </a:r>
          </a:p>
        </p:txBody>
      </p:sp>
      <p:sp>
        <p:nvSpPr>
          <p:cNvPr id="13" name="TextBox 210"/>
          <p:cNvSpPr txBox="1">
            <a:spLocks noChangeArrowheads="1"/>
          </p:cNvSpPr>
          <p:nvPr userDrawn="1"/>
        </p:nvSpPr>
        <p:spPr bwMode="auto">
          <a:xfrm>
            <a:off x="2978559" y="3666468"/>
            <a:ext cx="596251" cy="26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63" b="1">
                <a:solidFill>
                  <a:schemeClr val="bg1"/>
                </a:solidFill>
                <a:latin typeface="Helvetica" pitchFamily="34" charset="0"/>
              </a:rPr>
              <a:t>Jacksonville</a:t>
            </a:r>
          </a:p>
        </p:txBody>
      </p:sp>
      <p:sp>
        <p:nvSpPr>
          <p:cNvPr id="14" name="TextBox 210"/>
          <p:cNvSpPr txBox="1">
            <a:spLocks noChangeArrowheads="1"/>
          </p:cNvSpPr>
          <p:nvPr userDrawn="1"/>
        </p:nvSpPr>
        <p:spPr bwMode="auto">
          <a:xfrm>
            <a:off x="3104694" y="3448018"/>
            <a:ext cx="888368" cy="17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63" b="1">
                <a:solidFill>
                  <a:schemeClr val="bg1"/>
                </a:solidFill>
                <a:latin typeface="Helvetica" pitchFamily="34" charset="0"/>
              </a:rPr>
              <a:t>Norfolk/VA. Beach</a:t>
            </a:r>
          </a:p>
        </p:txBody>
      </p:sp>
      <p:sp>
        <p:nvSpPr>
          <p:cNvPr id="15" name="TextBox 210"/>
          <p:cNvSpPr txBox="1">
            <a:spLocks noChangeArrowheads="1"/>
          </p:cNvSpPr>
          <p:nvPr userDrawn="1"/>
        </p:nvSpPr>
        <p:spPr bwMode="auto">
          <a:xfrm>
            <a:off x="1525361" y="2837749"/>
            <a:ext cx="696950"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25" b="1">
                <a:solidFill>
                  <a:schemeClr val="bg1"/>
                </a:solidFill>
                <a:latin typeface="Helvetica" pitchFamily="34" charset="0"/>
              </a:rPr>
              <a:t>Puget Sound</a:t>
            </a:r>
          </a:p>
        </p:txBody>
      </p:sp>
      <p:sp>
        <p:nvSpPr>
          <p:cNvPr id="16" name="TextBox 210"/>
          <p:cNvSpPr txBox="1">
            <a:spLocks noChangeArrowheads="1"/>
          </p:cNvSpPr>
          <p:nvPr userDrawn="1"/>
        </p:nvSpPr>
        <p:spPr bwMode="auto">
          <a:xfrm>
            <a:off x="1334165" y="3483123"/>
            <a:ext cx="532437" cy="26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63" b="1">
                <a:solidFill>
                  <a:schemeClr val="bg1"/>
                </a:solidFill>
                <a:latin typeface="Helvetica" pitchFamily="34" charset="0"/>
              </a:rPr>
              <a:t>San Diego</a:t>
            </a:r>
          </a:p>
        </p:txBody>
      </p:sp>
      <p:grpSp>
        <p:nvGrpSpPr>
          <p:cNvPr id="17" name="Group 16"/>
          <p:cNvGrpSpPr/>
          <p:nvPr userDrawn="1"/>
        </p:nvGrpSpPr>
        <p:grpSpPr>
          <a:xfrm>
            <a:off x="2328565" y="2964880"/>
            <a:ext cx="913655" cy="188255"/>
            <a:chOff x="3077572" y="2747073"/>
            <a:chExt cx="695323" cy="148609"/>
          </a:xfrm>
        </p:grpSpPr>
        <p:sp>
          <p:nvSpPr>
            <p:cNvPr id="18" name="Rectangle 17"/>
            <p:cNvSpPr/>
            <p:nvPr/>
          </p:nvSpPr>
          <p:spPr bwMode="auto">
            <a:xfrm>
              <a:off x="3146715" y="2767094"/>
              <a:ext cx="564426" cy="128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a:p>
          </p:txBody>
        </p:sp>
        <p:sp>
          <p:nvSpPr>
            <p:cNvPr id="19" name="TextBox 210"/>
            <p:cNvSpPr txBox="1">
              <a:spLocks noChangeArrowheads="1"/>
            </p:cNvSpPr>
            <p:nvPr/>
          </p:nvSpPr>
          <p:spPr bwMode="auto">
            <a:xfrm>
              <a:off x="3077572" y="2747073"/>
              <a:ext cx="695323" cy="14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63" b="1">
                  <a:solidFill>
                    <a:schemeClr val="bg1"/>
                  </a:solidFill>
                  <a:latin typeface="Helvetica" pitchFamily="34" charset="0"/>
                </a:rPr>
                <a:t>Mechanicsburg</a:t>
              </a:r>
            </a:p>
          </p:txBody>
        </p:sp>
      </p:grpSp>
      <p:cxnSp>
        <p:nvCxnSpPr>
          <p:cNvPr id="20" name="Straight Connector 19"/>
          <p:cNvCxnSpPr/>
          <p:nvPr userDrawn="1"/>
        </p:nvCxnSpPr>
        <p:spPr bwMode="auto">
          <a:xfrm>
            <a:off x="2984971" y="3962217"/>
            <a:ext cx="152627" cy="81446"/>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4365187" y="4539719"/>
            <a:ext cx="0" cy="84331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2822889" y="3952529"/>
            <a:ext cx="166599"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bwMode="auto">
          <a:xfrm>
            <a:off x="8122635" y="4048605"/>
            <a:ext cx="993165" cy="276999"/>
          </a:xfrm>
          <a:prstGeom prst="rect">
            <a:avLst/>
          </a:prstGeom>
          <a:noFill/>
        </p:spPr>
        <p:txBody>
          <a:bodyPr wrap="square">
            <a:spAutoFit/>
          </a:bodyPr>
          <a:lstStyle/>
          <a:p>
            <a:pPr algn="ctr">
              <a:defRPr/>
            </a:pPr>
            <a:r>
              <a:rPr lang="en-US" sz="1200" b="1">
                <a:solidFill>
                  <a:srgbClr val="002C76"/>
                </a:solidFill>
                <a:latin typeface="Agency FB" panose="020B0503020202020204" pitchFamily="34" charset="0"/>
              </a:rPr>
              <a:t>USPACOM</a:t>
            </a:r>
          </a:p>
        </p:txBody>
      </p:sp>
      <p:sp>
        <p:nvSpPr>
          <p:cNvPr id="24" name="TextBox 23"/>
          <p:cNvSpPr txBox="1"/>
          <p:nvPr userDrawn="1"/>
        </p:nvSpPr>
        <p:spPr bwMode="auto">
          <a:xfrm>
            <a:off x="8335114" y="6550865"/>
            <a:ext cx="314510" cy="219291"/>
          </a:xfrm>
          <a:prstGeom prst="rect">
            <a:avLst/>
          </a:prstGeom>
          <a:noFill/>
          <a:ln w="9525">
            <a:noFill/>
            <a:miter lim="800000"/>
            <a:headEnd/>
            <a:tailEnd/>
          </a:ln>
        </p:spPr>
        <p:txBody>
          <a:bodyPr wrap="none" anchor="ctr">
            <a:spAutoFit/>
          </a:bodyPr>
          <a:lstStyle/>
          <a:p>
            <a:pPr algn="r">
              <a:defRPr/>
            </a:pPr>
            <a:fld id="{CA7EAA6E-C1A7-44F8-8683-BF558964D986}" type="slidenum">
              <a:rPr lang="en-US" sz="825" b="1" i="1">
                <a:solidFill>
                  <a:schemeClr val="bg1"/>
                </a:solidFill>
                <a:latin typeface="Helvetica" panose="020B0604020202020204" pitchFamily="34" charset="0"/>
                <a:ea typeface="+mj-ea"/>
                <a:cs typeface="Helvetica" panose="020B0604020202020204" pitchFamily="34" charset="0"/>
              </a:rPr>
              <a:pPr algn="r">
                <a:defRPr/>
              </a:pPr>
              <a:t>‹#›</a:t>
            </a:fld>
            <a:endParaRPr lang="en-US" sz="825" b="1" i="1">
              <a:solidFill>
                <a:schemeClr val="bg1"/>
              </a:solidFill>
              <a:latin typeface="Helvetica" panose="020B0604020202020204" pitchFamily="34" charset="0"/>
              <a:ea typeface="+mj-ea"/>
              <a:cs typeface="Helvetica" panose="020B0604020202020204" pitchFamily="34" charset="0"/>
            </a:endParaRPr>
          </a:p>
        </p:txBody>
      </p:sp>
      <p:sp>
        <p:nvSpPr>
          <p:cNvPr id="25" name="Line 40"/>
          <p:cNvSpPr>
            <a:spLocks noChangeShapeType="1"/>
          </p:cNvSpPr>
          <p:nvPr userDrawn="1"/>
        </p:nvSpPr>
        <p:spPr bwMode="auto">
          <a:xfrm flipH="1">
            <a:off x="2020271" y="5715009"/>
            <a:ext cx="5126006"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nvGrpSpPr>
          <p:cNvPr id="26" name="Group 25"/>
          <p:cNvGrpSpPr/>
          <p:nvPr userDrawn="1"/>
        </p:nvGrpSpPr>
        <p:grpSpPr>
          <a:xfrm>
            <a:off x="2020271" y="5513117"/>
            <a:ext cx="5126006" cy="405075"/>
            <a:chOff x="1169695" y="5462326"/>
            <a:chExt cx="6834674" cy="405075"/>
          </a:xfrm>
        </p:grpSpPr>
        <p:sp>
          <p:nvSpPr>
            <p:cNvPr id="27" name="Line 43"/>
            <p:cNvSpPr>
              <a:spLocks noChangeShapeType="1"/>
            </p:cNvSpPr>
            <p:nvPr/>
          </p:nvSpPr>
          <p:spPr bwMode="auto">
            <a:xfrm flipH="1">
              <a:off x="4559300" y="5462326"/>
              <a:ext cx="0" cy="19691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nvGrpSpPr>
            <p:cNvPr id="28" name="Group 126"/>
            <p:cNvGrpSpPr>
              <a:grpSpLocks/>
            </p:cNvGrpSpPr>
            <p:nvPr/>
          </p:nvGrpSpPr>
          <p:grpSpPr bwMode="auto">
            <a:xfrm>
              <a:off x="1169695" y="5664220"/>
              <a:ext cx="6834674" cy="203181"/>
              <a:chOff x="1045737" y="3605395"/>
              <a:chExt cx="6746489" cy="314506"/>
            </a:xfrm>
          </p:grpSpPr>
          <p:sp>
            <p:nvSpPr>
              <p:cNvPr id="29" name="Line 43"/>
              <p:cNvSpPr>
                <a:spLocks noChangeShapeType="1"/>
              </p:cNvSpPr>
              <p:nvPr/>
            </p:nvSpPr>
            <p:spPr bwMode="auto">
              <a:xfrm flipH="1">
                <a:off x="1045737" y="3605395"/>
                <a:ext cx="0" cy="30480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0" name="Line 43"/>
              <p:cNvSpPr>
                <a:spLocks noChangeShapeType="1"/>
              </p:cNvSpPr>
              <p:nvPr/>
            </p:nvSpPr>
            <p:spPr bwMode="auto">
              <a:xfrm flipH="1">
                <a:off x="3284070" y="3615102"/>
                <a:ext cx="0" cy="30479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1" name="Line 43"/>
              <p:cNvSpPr>
                <a:spLocks noChangeShapeType="1"/>
              </p:cNvSpPr>
              <p:nvPr/>
            </p:nvSpPr>
            <p:spPr bwMode="auto">
              <a:xfrm flipH="1">
                <a:off x="5512808" y="3615102"/>
                <a:ext cx="0" cy="30479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32" name="Line 43"/>
              <p:cNvSpPr>
                <a:spLocks noChangeShapeType="1"/>
              </p:cNvSpPr>
              <p:nvPr/>
            </p:nvSpPr>
            <p:spPr bwMode="auto">
              <a:xfrm flipH="1">
                <a:off x="7792226" y="3605395"/>
                <a:ext cx="0" cy="30479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grpSp>
      <p:sp>
        <p:nvSpPr>
          <p:cNvPr id="33" name="Rounded Rectangle 32"/>
          <p:cNvSpPr/>
          <p:nvPr userDrawn="1"/>
        </p:nvSpPr>
        <p:spPr bwMode="auto">
          <a:xfrm>
            <a:off x="1264202" y="5854567"/>
            <a:ext cx="1508760" cy="525098"/>
          </a:xfrm>
          <a:prstGeom prst="roundRect">
            <a:avLst/>
          </a:prstGeom>
          <a:solidFill>
            <a:schemeClr val="accent5">
              <a:lumMod val="75000"/>
            </a:schemeClr>
          </a:solidFill>
          <a:ln w="12700">
            <a:solidFill>
              <a:srgbClr val="61A1D5"/>
            </a:solidFill>
          </a:ln>
          <a:effectLst/>
          <a:scene3d>
            <a:camera prst="orthographicFront">
              <a:rot lat="0" lon="0" rev="0"/>
            </a:camera>
            <a:lightRig rig="balanced" dir="t">
              <a:rot lat="0" lon="0" rev="8700000"/>
            </a:lightRig>
          </a:scene3d>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eaLnBrk="0" hangingPunct="0">
              <a:lnSpc>
                <a:spcPct val="90000"/>
              </a:lnSpc>
              <a:defRPr/>
            </a:pPr>
            <a:r>
              <a:rPr lang="en-US" sz="825" b="1">
                <a:solidFill>
                  <a:schemeClr val="bg1"/>
                </a:solidFill>
                <a:latin typeface="Helvetica" pitchFamily="34" charset="0"/>
                <a:cs typeface="Helvetica" pitchFamily="34" charset="0"/>
              </a:rPr>
              <a:t>NAVSUP </a:t>
            </a:r>
          </a:p>
          <a:p>
            <a:pPr algn="ctr" eaLnBrk="0" hangingPunct="0">
              <a:lnSpc>
                <a:spcPct val="90000"/>
              </a:lnSpc>
              <a:defRPr/>
            </a:pPr>
            <a:r>
              <a:rPr lang="en-US" sz="825" b="1">
                <a:solidFill>
                  <a:schemeClr val="bg1"/>
                </a:solidFill>
                <a:latin typeface="Helvetica" pitchFamily="34" charset="0"/>
                <a:cs typeface="Helvetica" pitchFamily="34" charset="0"/>
              </a:rPr>
              <a:t>Weapon Systems Support</a:t>
            </a:r>
          </a:p>
          <a:p>
            <a:pPr algn="ctr" eaLnBrk="0" hangingPunct="0">
              <a:lnSpc>
                <a:spcPct val="90000"/>
              </a:lnSpc>
              <a:defRPr/>
            </a:pPr>
            <a:r>
              <a:rPr lang="en-US" sz="825" b="1">
                <a:solidFill>
                  <a:schemeClr val="bg1"/>
                </a:solidFill>
                <a:latin typeface="Helvetica" pitchFamily="34" charset="0"/>
                <a:cs typeface="Helvetica" pitchFamily="34" charset="0"/>
              </a:rPr>
              <a:t>(WSS)</a:t>
            </a:r>
          </a:p>
        </p:txBody>
      </p:sp>
      <p:sp>
        <p:nvSpPr>
          <p:cNvPr id="34" name="Rounded Rectangle 33"/>
          <p:cNvSpPr/>
          <p:nvPr userDrawn="1"/>
        </p:nvSpPr>
        <p:spPr bwMode="auto">
          <a:xfrm>
            <a:off x="2957351" y="5854569"/>
            <a:ext cx="1508760" cy="525097"/>
          </a:xfrm>
          <a:prstGeom prst="roundRect">
            <a:avLst/>
          </a:prstGeom>
          <a:solidFill>
            <a:schemeClr val="accent5">
              <a:lumMod val="75000"/>
            </a:schemeClr>
          </a:solidFill>
          <a:ln w="12700">
            <a:solidFill>
              <a:srgbClr val="61A1D5"/>
            </a:solidFill>
          </a:ln>
          <a:effectLst/>
          <a:scene3d>
            <a:camera prst="orthographicFront">
              <a:rot lat="0" lon="0" rev="0"/>
            </a:camera>
            <a:lightRig rig="balanced" dir="t">
              <a:rot lat="0" lon="0" rev="8700000"/>
            </a:lightRig>
          </a:scene3d>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eaLnBrk="0" hangingPunct="0">
              <a:lnSpc>
                <a:spcPct val="90000"/>
              </a:lnSpc>
              <a:defRPr/>
            </a:pPr>
            <a:r>
              <a:rPr lang="en-US" sz="825" b="1">
                <a:solidFill>
                  <a:schemeClr val="bg1"/>
                </a:solidFill>
                <a:latin typeface="Helvetica" pitchFamily="34" charset="0"/>
                <a:cs typeface="Helvetica" pitchFamily="34" charset="0"/>
              </a:rPr>
              <a:t>NAVSUP </a:t>
            </a:r>
          </a:p>
          <a:p>
            <a:pPr algn="ctr" eaLnBrk="0" hangingPunct="0">
              <a:lnSpc>
                <a:spcPct val="90000"/>
              </a:lnSpc>
              <a:defRPr/>
            </a:pPr>
            <a:r>
              <a:rPr lang="en-US" sz="825" b="1">
                <a:solidFill>
                  <a:schemeClr val="bg1"/>
                </a:solidFill>
                <a:latin typeface="Helvetica" pitchFamily="34" charset="0"/>
                <a:cs typeface="Helvetica" pitchFamily="34" charset="0"/>
              </a:rPr>
              <a:t>Fleet Logistics Centers</a:t>
            </a:r>
          </a:p>
          <a:p>
            <a:pPr algn="ctr" eaLnBrk="0" hangingPunct="0">
              <a:lnSpc>
                <a:spcPct val="90000"/>
              </a:lnSpc>
              <a:defRPr/>
            </a:pPr>
            <a:r>
              <a:rPr lang="en-US" sz="825" b="1">
                <a:solidFill>
                  <a:schemeClr val="bg1"/>
                </a:solidFill>
                <a:latin typeface="Helvetica" pitchFamily="34" charset="0"/>
                <a:cs typeface="Helvetica" pitchFamily="34" charset="0"/>
              </a:rPr>
              <a:t>(FLC)</a:t>
            </a:r>
          </a:p>
        </p:txBody>
      </p:sp>
      <p:sp>
        <p:nvSpPr>
          <p:cNvPr id="35" name="Rounded Rectangle 34"/>
          <p:cNvSpPr/>
          <p:nvPr userDrawn="1"/>
        </p:nvSpPr>
        <p:spPr bwMode="auto">
          <a:xfrm>
            <a:off x="4650501" y="5854567"/>
            <a:ext cx="1508760" cy="525096"/>
          </a:xfrm>
          <a:prstGeom prst="roundRect">
            <a:avLst/>
          </a:prstGeom>
          <a:solidFill>
            <a:schemeClr val="accent5">
              <a:lumMod val="75000"/>
            </a:schemeClr>
          </a:solidFill>
          <a:ln w="12700">
            <a:solidFill>
              <a:srgbClr val="61A1D5"/>
            </a:solidFill>
          </a:ln>
          <a:effectLst/>
          <a:scene3d>
            <a:camera prst="orthographicFront">
              <a:rot lat="0" lon="0" rev="0"/>
            </a:camera>
            <a:lightRig rig="balanced" dir="t">
              <a:rot lat="0" lon="0" rev="8700000"/>
            </a:lightRig>
          </a:scene3d>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eaLnBrk="0" hangingPunct="0">
              <a:lnSpc>
                <a:spcPct val="90000"/>
              </a:lnSpc>
              <a:defRPr/>
            </a:pPr>
            <a:r>
              <a:rPr lang="en-US" sz="825" b="1">
                <a:solidFill>
                  <a:schemeClr val="bg1"/>
                </a:solidFill>
                <a:latin typeface="Helvetica" pitchFamily="34" charset="0"/>
                <a:cs typeface="Helvetica" pitchFamily="34" charset="0"/>
              </a:rPr>
              <a:t>NAVSUP </a:t>
            </a:r>
          </a:p>
          <a:p>
            <a:pPr algn="ctr" eaLnBrk="0" hangingPunct="0">
              <a:lnSpc>
                <a:spcPct val="90000"/>
              </a:lnSpc>
              <a:defRPr/>
            </a:pPr>
            <a:r>
              <a:rPr lang="en-US" sz="825" b="1">
                <a:solidFill>
                  <a:schemeClr val="bg1"/>
                </a:solidFill>
                <a:latin typeface="Helvetica" pitchFamily="34" charset="0"/>
                <a:cs typeface="Helvetica" pitchFamily="34" charset="0"/>
              </a:rPr>
              <a:t>Business Systems Center</a:t>
            </a:r>
          </a:p>
          <a:p>
            <a:pPr algn="ctr" eaLnBrk="0" hangingPunct="0">
              <a:lnSpc>
                <a:spcPct val="90000"/>
              </a:lnSpc>
              <a:defRPr/>
            </a:pPr>
            <a:r>
              <a:rPr lang="en-US" sz="825" b="1">
                <a:solidFill>
                  <a:schemeClr val="bg1"/>
                </a:solidFill>
                <a:latin typeface="Helvetica" pitchFamily="34" charset="0"/>
                <a:cs typeface="Helvetica" pitchFamily="34" charset="0"/>
              </a:rPr>
              <a:t>(BSC)</a:t>
            </a:r>
          </a:p>
        </p:txBody>
      </p:sp>
      <p:sp>
        <p:nvSpPr>
          <p:cNvPr id="36" name="Rounded Rectangle 35"/>
          <p:cNvSpPr/>
          <p:nvPr userDrawn="1"/>
        </p:nvSpPr>
        <p:spPr bwMode="auto">
          <a:xfrm>
            <a:off x="6343650" y="5854569"/>
            <a:ext cx="1508760" cy="525097"/>
          </a:xfrm>
          <a:prstGeom prst="roundRect">
            <a:avLst/>
          </a:prstGeom>
          <a:solidFill>
            <a:schemeClr val="accent5">
              <a:lumMod val="75000"/>
            </a:schemeClr>
          </a:solidFill>
          <a:ln w="12700">
            <a:solidFill>
              <a:srgbClr val="61A1D5"/>
            </a:solidFill>
          </a:ln>
          <a:effectLst/>
          <a:scene3d>
            <a:camera prst="orthographicFront">
              <a:rot lat="0" lon="0" rev="0"/>
            </a:camera>
            <a:lightRig rig="balanced" dir="t">
              <a:rot lat="0" lon="0" rev="8700000"/>
            </a:lightRig>
          </a:scene3d>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eaLnBrk="0" hangingPunct="0">
              <a:lnSpc>
                <a:spcPct val="90000"/>
              </a:lnSpc>
              <a:defRPr/>
            </a:pPr>
            <a:r>
              <a:rPr lang="en-US" sz="825" b="1">
                <a:solidFill>
                  <a:schemeClr val="bg1"/>
                </a:solidFill>
                <a:latin typeface="Helvetica" pitchFamily="34" charset="0"/>
                <a:cs typeface="Helvetica" pitchFamily="34" charset="0"/>
              </a:rPr>
              <a:t>Navy Exchange Service Command</a:t>
            </a:r>
          </a:p>
          <a:p>
            <a:pPr algn="ctr" eaLnBrk="0" hangingPunct="0">
              <a:lnSpc>
                <a:spcPct val="90000"/>
              </a:lnSpc>
              <a:defRPr/>
            </a:pPr>
            <a:r>
              <a:rPr lang="en-US" sz="825" b="1">
                <a:solidFill>
                  <a:schemeClr val="bg1"/>
                </a:solidFill>
                <a:latin typeface="Helvetica" pitchFamily="34" charset="0"/>
                <a:cs typeface="Helvetica" pitchFamily="34" charset="0"/>
              </a:rPr>
              <a:t>(NEXCOM)</a:t>
            </a:r>
          </a:p>
        </p:txBody>
      </p:sp>
      <p:sp>
        <p:nvSpPr>
          <p:cNvPr id="37" name="Rounded Rectangle 36"/>
          <p:cNvSpPr/>
          <p:nvPr userDrawn="1"/>
        </p:nvSpPr>
        <p:spPr bwMode="auto">
          <a:xfrm>
            <a:off x="3200400" y="5248063"/>
            <a:ext cx="2732979" cy="309562"/>
          </a:xfrm>
          <a:prstGeom prst="roundRect">
            <a:avLst/>
          </a:prstGeom>
          <a:solidFill>
            <a:srgbClr val="12284B"/>
          </a:solidFill>
          <a:ln w="0">
            <a:noFill/>
          </a:ln>
          <a:effectLst/>
          <a:scene3d>
            <a:camera prst="orthographicFront">
              <a:rot lat="0" lon="0" rev="0"/>
            </a:camera>
            <a:lightRig rig="balanced" dir="t">
              <a:rot lat="0" lon="0" rev="8700000"/>
            </a:lightRig>
          </a:scene3d>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defRPr/>
            </a:pPr>
            <a:r>
              <a:rPr lang="en-US" sz="1200" b="1">
                <a:solidFill>
                  <a:schemeClr val="bg1"/>
                </a:solidFill>
                <a:latin typeface="Helvetica" pitchFamily="34" charset="0"/>
                <a:cs typeface="Helvetica" pitchFamily="34" charset="0"/>
              </a:rPr>
              <a:t>Naval Supply Systems Command</a:t>
            </a:r>
            <a:endParaRPr lang="en-US" sz="1200">
              <a:solidFill>
                <a:schemeClr val="bg1"/>
              </a:solidFill>
              <a:latin typeface="Helvetica" pitchFamily="34" charset="0"/>
              <a:cs typeface="Helvetica" pitchFamily="34" charset="0"/>
            </a:endParaRPr>
          </a:p>
        </p:txBody>
      </p:sp>
      <p:cxnSp>
        <p:nvCxnSpPr>
          <p:cNvPr id="38" name="Elbow Connector 37"/>
          <p:cNvCxnSpPr/>
          <p:nvPr userDrawn="1"/>
        </p:nvCxnSpPr>
        <p:spPr>
          <a:xfrm flipV="1">
            <a:off x="3344427" y="4039924"/>
            <a:ext cx="1172452" cy="125072"/>
          </a:xfrm>
          <a:prstGeom prst="bentConnector3">
            <a:avLst>
              <a:gd name="adj1" fmla="val 1837"/>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594547" y="3893944"/>
            <a:ext cx="0" cy="171658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userDrawn="1"/>
        </p:nvSpPr>
        <p:spPr bwMode="auto">
          <a:xfrm>
            <a:off x="5147873" y="3170200"/>
            <a:ext cx="43740" cy="461665"/>
          </a:xfrm>
          <a:prstGeom prst="rect">
            <a:avLst/>
          </a:prstGeom>
          <a:noFill/>
          <a:ln w="9525">
            <a:noFill/>
            <a:miter lim="800000"/>
            <a:headEnd/>
            <a:tailEnd/>
          </a:ln>
        </p:spPr>
        <p:txBody>
          <a:bodyPr anchor="ctr">
            <a:spAutoFit/>
          </a:bodyPr>
          <a:lstStyle/>
          <a:p>
            <a:pPr algn="ctr">
              <a:defRPr/>
            </a:pPr>
            <a:endParaRPr lang="en-US" sz="2400" b="1">
              <a:solidFill>
                <a:srgbClr val="002C76"/>
              </a:solidFill>
              <a:latin typeface="Helvetica" pitchFamily="34" charset="0"/>
              <a:ea typeface="+mj-ea"/>
              <a:cs typeface="+mj-cs"/>
            </a:endParaRPr>
          </a:p>
        </p:txBody>
      </p:sp>
      <p:sp>
        <p:nvSpPr>
          <p:cNvPr id="41" name="Oval 40"/>
          <p:cNvSpPr/>
          <p:nvPr userDrawn="1"/>
        </p:nvSpPr>
        <p:spPr bwMode="auto">
          <a:xfrm>
            <a:off x="1899557" y="3096726"/>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2" name="TextBox 210"/>
          <p:cNvSpPr txBox="1">
            <a:spLocks noChangeArrowheads="1"/>
          </p:cNvSpPr>
          <p:nvPr userDrawn="1"/>
        </p:nvSpPr>
        <p:spPr bwMode="auto">
          <a:xfrm>
            <a:off x="553164" y="4389221"/>
            <a:ext cx="804430" cy="17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63" b="1">
                <a:solidFill>
                  <a:schemeClr val="bg1"/>
                </a:solidFill>
                <a:latin typeface="Helvetica" pitchFamily="34" charset="0"/>
              </a:rPr>
              <a:t>Pearl Harbor</a:t>
            </a:r>
          </a:p>
        </p:txBody>
      </p:sp>
      <p:sp>
        <p:nvSpPr>
          <p:cNvPr id="43" name="5-Point Star 42"/>
          <p:cNvSpPr/>
          <p:nvPr userDrawn="1"/>
        </p:nvSpPr>
        <p:spPr bwMode="auto">
          <a:xfrm>
            <a:off x="877539" y="4173534"/>
            <a:ext cx="146302" cy="168925"/>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4" name="TextBox 43"/>
          <p:cNvSpPr txBox="1"/>
          <p:nvPr userDrawn="1"/>
        </p:nvSpPr>
        <p:spPr bwMode="auto">
          <a:xfrm>
            <a:off x="2745060" y="4894593"/>
            <a:ext cx="1535408" cy="276999"/>
          </a:xfrm>
          <a:prstGeom prst="rect">
            <a:avLst/>
          </a:prstGeom>
          <a:noFill/>
        </p:spPr>
        <p:txBody>
          <a:bodyPr>
            <a:spAutoFit/>
          </a:bodyPr>
          <a:lstStyle/>
          <a:p>
            <a:pPr algn="ctr">
              <a:defRPr/>
            </a:pPr>
            <a:r>
              <a:rPr lang="en-US" sz="1200" b="1">
                <a:solidFill>
                  <a:srgbClr val="002C76"/>
                </a:solidFill>
                <a:latin typeface="Agency FB" panose="020B0503020202020204" pitchFamily="34" charset="0"/>
              </a:rPr>
              <a:t>USSOUTHCOM</a:t>
            </a:r>
          </a:p>
        </p:txBody>
      </p:sp>
      <p:sp>
        <p:nvSpPr>
          <p:cNvPr id="45" name="TextBox 44"/>
          <p:cNvSpPr txBox="1"/>
          <p:nvPr userDrawn="1"/>
        </p:nvSpPr>
        <p:spPr bwMode="auto">
          <a:xfrm>
            <a:off x="529521" y="5383036"/>
            <a:ext cx="1333301" cy="276999"/>
          </a:xfrm>
          <a:prstGeom prst="rect">
            <a:avLst/>
          </a:prstGeom>
          <a:noFill/>
        </p:spPr>
        <p:txBody>
          <a:bodyPr>
            <a:spAutoFit/>
          </a:bodyPr>
          <a:lstStyle/>
          <a:p>
            <a:pPr algn="ctr">
              <a:defRPr/>
            </a:pPr>
            <a:r>
              <a:rPr lang="en-US" sz="1200" b="1">
                <a:solidFill>
                  <a:srgbClr val="002C76"/>
                </a:solidFill>
                <a:latin typeface="Agency FB" panose="020B0503020202020204" pitchFamily="34" charset="0"/>
              </a:rPr>
              <a:t>USPACOM</a:t>
            </a:r>
          </a:p>
        </p:txBody>
      </p:sp>
      <p:sp>
        <p:nvSpPr>
          <p:cNvPr id="46" name="TextBox 45"/>
          <p:cNvSpPr txBox="1"/>
          <p:nvPr userDrawn="1"/>
        </p:nvSpPr>
        <p:spPr bwMode="auto">
          <a:xfrm>
            <a:off x="4425643" y="1474609"/>
            <a:ext cx="1333301" cy="276999"/>
          </a:xfrm>
          <a:prstGeom prst="rect">
            <a:avLst/>
          </a:prstGeom>
          <a:noFill/>
        </p:spPr>
        <p:txBody>
          <a:bodyPr>
            <a:spAutoFit/>
          </a:bodyPr>
          <a:lstStyle/>
          <a:p>
            <a:pPr algn="ctr">
              <a:defRPr/>
            </a:pPr>
            <a:r>
              <a:rPr lang="en-US" sz="1200" b="1">
                <a:solidFill>
                  <a:srgbClr val="002C76"/>
                </a:solidFill>
                <a:latin typeface="Agency FB" panose="020B0503020202020204" pitchFamily="34" charset="0"/>
              </a:rPr>
              <a:t>USEUCOM</a:t>
            </a:r>
            <a:endParaRPr lang="en-US" sz="1050" b="1">
              <a:solidFill>
                <a:srgbClr val="002C76"/>
              </a:solidFill>
              <a:latin typeface="Agency FB" panose="020B0503020202020204" pitchFamily="34" charset="0"/>
            </a:endParaRPr>
          </a:p>
        </p:txBody>
      </p:sp>
      <p:sp>
        <p:nvSpPr>
          <p:cNvPr id="47" name="TextBox 46"/>
          <p:cNvSpPr txBox="1"/>
          <p:nvPr userDrawn="1"/>
        </p:nvSpPr>
        <p:spPr bwMode="auto">
          <a:xfrm>
            <a:off x="4691092" y="4266973"/>
            <a:ext cx="1333301" cy="276999"/>
          </a:xfrm>
          <a:prstGeom prst="rect">
            <a:avLst/>
          </a:prstGeom>
          <a:noFill/>
        </p:spPr>
        <p:txBody>
          <a:bodyPr>
            <a:spAutoFit/>
          </a:bodyPr>
          <a:lstStyle/>
          <a:p>
            <a:pPr algn="ctr">
              <a:defRPr/>
            </a:pPr>
            <a:r>
              <a:rPr lang="en-US" sz="1200" b="1">
                <a:solidFill>
                  <a:srgbClr val="002C76"/>
                </a:solidFill>
                <a:latin typeface="Agency FB" panose="020B0503020202020204" pitchFamily="34" charset="0"/>
              </a:rPr>
              <a:t>USAFRICOM</a:t>
            </a:r>
            <a:endParaRPr lang="en-US" sz="1050" b="1">
              <a:solidFill>
                <a:srgbClr val="002C76"/>
              </a:solidFill>
              <a:latin typeface="Agency FB" panose="020B0503020202020204" pitchFamily="34" charset="0"/>
            </a:endParaRPr>
          </a:p>
        </p:txBody>
      </p:sp>
      <p:cxnSp>
        <p:nvCxnSpPr>
          <p:cNvPr id="48" name="Straight Connector 47"/>
          <p:cNvCxnSpPr/>
          <p:nvPr userDrawn="1"/>
        </p:nvCxnSpPr>
        <p:spPr bwMode="auto">
          <a:xfrm flipV="1">
            <a:off x="6703145" y="1693684"/>
            <a:ext cx="0" cy="309696"/>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bwMode="auto">
          <a:xfrm>
            <a:off x="2637770" y="4589271"/>
            <a:ext cx="0" cy="1065765"/>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userDrawn="1"/>
        </p:nvCxnSpPr>
        <p:spPr bwMode="auto">
          <a:xfrm>
            <a:off x="4227293" y="4040418"/>
            <a:ext cx="0" cy="517738"/>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userDrawn="1"/>
        </p:nvCxnSpPr>
        <p:spPr bwMode="auto">
          <a:xfrm>
            <a:off x="1" y="3111446"/>
            <a:ext cx="1211357" cy="0"/>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userDrawn="1"/>
        </p:nvCxnSpPr>
        <p:spPr bwMode="auto">
          <a:xfrm>
            <a:off x="2206594" y="4598507"/>
            <a:ext cx="428507" cy="0"/>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3" name="Oval 52"/>
          <p:cNvSpPr/>
          <p:nvPr userDrawn="1"/>
        </p:nvSpPr>
        <p:spPr bwMode="auto">
          <a:xfrm>
            <a:off x="1863326" y="3027218"/>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4" name="Oval 53"/>
          <p:cNvSpPr/>
          <p:nvPr userDrawn="1"/>
        </p:nvSpPr>
        <p:spPr bwMode="auto">
          <a:xfrm>
            <a:off x="1799392" y="3056375"/>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5" name="5-Point Star 54"/>
          <p:cNvSpPr/>
          <p:nvPr userDrawn="1"/>
        </p:nvSpPr>
        <p:spPr bwMode="auto">
          <a:xfrm>
            <a:off x="1806297" y="3010695"/>
            <a:ext cx="146302" cy="168925"/>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6" name="Oval 55"/>
          <p:cNvSpPr/>
          <p:nvPr userDrawn="1"/>
        </p:nvSpPr>
        <p:spPr bwMode="auto">
          <a:xfrm>
            <a:off x="2113538" y="3527262"/>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7" name="Oval 56"/>
          <p:cNvSpPr/>
          <p:nvPr userDrawn="1"/>
        </p:nvSpPr>
        <p:spPr bwMode="auto">
          <a:xfrm>
            <a:off x="2054562" y="3588972"/>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8" name="Oval 57"/>
          <p:cNvSpPr/>
          <p:nvPr userDrawn="1"/>
        </p:nvSpPr>
        <p:spPr bwMode="auto">
          <a:xfrm>
            <a:off x="2009830" y="3527262"/>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9" name="Oval 58"/>
          <p:cNvSpPr/>
          <p:nvPr userDrawn="1"/>
        </p:nvSpPr>
        <p:spPr bwMode="auto">
          <a:xfrm>
            <a:off x="1988651" y="3588475"/>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0" name="Oval 59"/>
          <p:cNvSpPr/>
          <p:nvPr userDrawn="1"/>
        </p:nvSpPr>
        <p:spPr bwMode="auto">
          <a:xfrm>
            <a:off x="1942498" y="3515245"/>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1" name="5-Point Star 60"/>
          <p:cNvSpPr/>
          <p:nvPr userDrawn="1"/>
        </p:nvSpPr>
        <p:spPr bwMode="auto">
          <a:xfrm>
            <a:off x="1917779" y="3485431"/>
            <a:ext cx="146301" cy="166915"/>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2" name="Oval 61"/>
          <p:cNvSpPr/>
          <p:nvPr userDrawn="1"/>
        </p:nvSpPr>
        <p:spPr bwMode="auto">
          <a:xfrm>
            <a:off x="2522494" y="3729728"/>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3" name="Oval 62"/>
          <p:cNvSpPr/>
          <p:nvPr userDrawn="1"/>
        </p:nvSpPr>
        <p:spPr bwMode="auto">
          <a:xfrm>
            <a:off x="2524802" y="3668570"/>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4" name="Oval 63"/>
          <p:cNvSpPr/>
          <p:nvPr userDrawn="1"/>
        </p:nvSpPr>
        <p:spPr bwMode="auto">
          <a:xfrm>
            <a:off x="2529878" y="3632077"/>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5" name="Oval 64"/>
          <p:cNvSpPr/>
          <p:nvPr userDrawn="1"/>
        </p:nvSpPr>
        <p:spPr bwMode="auto">
          <a:xfrm>
            <a:off x="2588618" y="3670720"/>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6" name="Oval 65"/>
          <p:cNvSpPr/>
          <p:nvPr userDrawn="1"/>
        </p:nvSpPr>
        <p:spPr bwMode="auto">
          <a:xfrm>
            <a:off x="2619025" y="3632077"/>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7" name="Oval 66"/>
          <p:cNvSpPr/>
          <p:nvPr userDrawn="1"/>
        </p:nvSpPr>
        <p:spPr bwMode="auto">
          <a:xfrm>
            <a:off x="2634554" y="3683531"/>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8" name="Oval 67"/>
          <p:cNvSpPr/>
          <p:nvPr userDrawn="1"/>
        </p:nvSpPr>
        <p:spPr bwMode="auto">
          <a:xfrm>
            <a:off x="2822889" y="3651474"/>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9" name="Oval 68"/>
          <p:cNvSpPr/>
          <p:nvPr userDrawn="1"/>
        </p:nvSpPr>
        <p:spPr bwMode="auto">
          <a:xfrm>
            <a:off x="2780942" y="3649713"/>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0" name="5-Point Star 69"/>
          <p:cNvSpPr/>
          <p:nvPr userDrawn="1"/>
        </p:nvSpPr>
        <p:spPr bwMode="auto">
          <a:xfrm>
            <a:off x="2833259" y="3644821"/>
            <a:ext cx="146301" cy="166915"/>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1" name="Oval 70"/>
          <p:cNvSpPr/>
          <p:nvPr userDrawn="1"/>
        </p:nvSpPr>
        <p:spPr bwMode="auto">
          <a:xfrm>
            <a:off x="3001410" y="3528551"/>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2" name="Oval 71"/>
          <p:cNvSpPr/>
          <p:nvPr userDrawn="1"/>
        </p:nvSpPr>
        <p:spPr bwMode="auto">
          <a:xfrm>
            <a:off x="2974792" y="3488970"/>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3" name="Oval 72"/>
          <p:cNvSpPr/>
          <p:nvPr userDrawn="1"/>
        </p:nvSpPr>
        <p:spPr bwMode="auto">
          <a:xfrm>
            <a:off x="2911685" y="3318501"/>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4" name="Oval 73"/>
          <p:cNvSpPr/>
          <p:nvPr userDrawn="1"/>
        </p:nvSpPr>
        <p:spPr bwMode="auto">
          <a:xfrm>
            <a:off x="2958467" y="3364760"/>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5" name="Oval 74"/>
          <p:cNvSpPr/>
          <p:nvPr userDrawn="1"/>
        </p:nvSpPr>
        <p:spPr bwMode="auto">
          <a:xfrm>
            <a:off x="2934554" y="3411998"/>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6" name="Oval 75"/>
          <p:cNvSpPr/>
          <p:nvPr userDrawn="1"/>
        </p:nvSpPr>
        <p:spPr bwMode="auto">
          <a:xfrm>
            <a:off x="2970188" y="3414098"/>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7" name="Oval 76"/>
          <p:cNvSpPr/>
          <p:nvPr userDrawn="1"/>
        </p:nvSpPr>
        <p:spPr bwMode="auto">
          <a:xfrm>
            <a:off x="2989877" y="3337740"/>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8" name="Oval 77"/>
          <p:cNvSpPr/>
          <p:nvPr userDrawn="1"/>
        </p:nvSpPr>
        <p:spPr bwMode="auto">
          <a:xfrm>
            <a:off x="3020740" y="3305403"/>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9" name="Oval 78"/>
          <p:cNvSpPr/>
          <p:nvPr userDrawn="1"/>
        </p:nvSpPr>
        <p:spPr bwMode="auto">
          <a:xfrm>
            <a:off x="3060916" y="3458113"/>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0" name="5-Point Star 79"/>
          <p:cNvSpPr/>
          <p:nvPr userDrawn="1"/>
        </p:nvSpPr>
        <p:spPr bwMode="auto">
          <a:xfrm>
            <a:off x="2974792" y="3345411"/>
            <a:ext cx="146302" cy="166915"/>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1" name="5-Point Star 80"/>
          <p:cNvSpPr/>
          <p:nvPr userDrawn="1"/>
        </p:nvSpPr>
        <p:spPr bwMode="auto">
          <a:xfrm>
            <a:off x="3023155" y="3441091"/>
            <a:ext cx="146301" cy="166915"/>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2" name="Oval 81"/>
          <p:cNvSpPr/>
          <p:nvPr userDrawn="1"/>
        </p:nvSpPr>
        <p:spPr bwMode="auto">
          <a:xfrm>
            <a:off x="2861792" y="3882508"/>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3" name="Oval 82"/>
          <p:cNvSpPr/>
          <p:nvPr userDrawn="1"/>
        </p:nvSpPr>
        <p:spPr bwMode="auto">
          <a:xfrm>
            <a:off x="3164765" y="3188560"/>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4" name="TextBox 210"/>
          <p:cNvSpPr txBox="1">
            <a:spLocks noChangeArrowheads="1"/>
          </p:cNvSpPr>
          <p:nvPr userDrawn="1"/>
        </p:nvSpPr>
        <p:spPr bwMode="auto">
          <a:xfrm>
            <a:off x="3156953" y="3238883"/>
            <a:ext cx="768362" cy="17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63" b="1">
                <a:solidFill>
                  <a:schemeClr val="bg1"/>
                </a:solidFill>
                <a:latin typeface="Helvetica" pitchFamily="34" charset="0"/>
              </a:rPr>
              <a:t>Philadelphia</a:t>
            </a:r>
          </a:p>
        </p:txBody>
      </p:sp>
      <p:sp>
        <p:nvSpPr>
          <p:cNvPr id="85" name="Oval 84"/>
          <p:cNvSpPr/>
          <p:nvPr userDrawn="1"/>
        </p:nvSpPr>
        <p:spPr bwMode="auto">
          <a:xfrm>
            <a:off x="4857841" y="2884595"/>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6" name="Oval 85"/>
          <p:cNvSpPr/>
          <p:nvPr userDrawn="1"/>
        </p:nvSpPr>
        <p:spPr bwMode="auto">
          <a:xfrm>
            <a:off x="4920193" y="2862639"/>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7" name="Oval 86"/>
          <p:cNvSpPr/>
          <p:nvPr userDrawn="1"/>
        </p:nvSpPr>
        <p:spPr bwMode="auto">
          <a:xfrm>
            <a:off x="4793314" y="3454878"/>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8" name="Oval 87"/>
          <p:cNvSpPr/>
          <p:nvPr userDrawn="1"/>
        </p:nvSpPr>
        <p:spPr bwMode="auto">
          <a:xfrm>
            <a:off x="4862198" y="3337740"/>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89" name="Oval 88"/>
          <p:cNvSpPr/>
          <p:nvPr userDrawn="1"/>
        </p:nvSpPr>
        <p:spPr bwMode="auto">
          <a:xfrm>
            <a:off x="4723132" y="3396434"/>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0" name="TextBox 210"/>
          <p:cNvSpPr txBox="1">
            <a:spLocks noChangeArrowheads="1"/>
          </p:cNvSpPr>
          <p:nvPr userDrawn="1"/>
        </p:nvSpPr>
        <p:spPr bwMode="auto">
          <a:xfrm>
            <a:off x="5066240" y="3547951"/>
            <a:ext cx="582979" cy="17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63" b="1">
                <a:solidFill>
                  <a:schemeClr val="bg1"/>
                </a:solidFill>
                <a:latin typeface="Helvetica" panose="020B0604020202020204" pitchFamily="34" charset="0"/>
                <a:cs typeface="Helvetica" panose="020B0604020202020204" pitchFamily="34" charset="0"/>
              </a:rPr>
              <a:t>Sigonella</a:t>
            </a:r>
          </a:p>
        </p:txBody>
      </p:sp>
      <p:sp>
        <p:nvSpPr>
          <p:cNvPr id="91" name="Oval 90"/>
          <p:cNvSpPr/>
          <p:nvPr userDrawn="1"/>
        </p:nvSpPr>
        <p:spPr bwMode="auto">
          <a:xfrm>
            <a:off x="5281184" y="3327567"/>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2" name="Oval 91"/>
          <p:cNvSpPr/>
          <p:nvPr userDrawn="1"/>
        </p:nvSpPr>
        <p:spPr bwMode="auto">
          <a:xfrm>
            <a:off x="5259068" y="3279599"/>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3" name="Oval 92"/>
          <p:cNvSpPr/>
          <p:nvPr userDrawn="1"/>
        </p:nvSpPr>
        <p:spPr bwMode="auto">
          <a:xfrm>
            <a:off x="5220371" y="3208409"/>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4" name="5-Point Star 93"/>
          <p:cNvSpPr/>
          <p:nvPr userDrawn="1"/>
        </p:nvSpPr>
        <p:spPr bwMode="auto">
          <a:xfrm>
            <a:off x="5285060" y="3368363"/>
            <a:ext cx="146301" cy="166915"/>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5" name="Oval 94"/>
          <p:cNvSpPr/>
          <p:nvPr userDrawn="1"/>
        </p:nvSpPr>
        <p:spPr bwMode="auto">
          <a:xfrm>
            <a:off x="5165911" y="3329547"/>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6" name="Oval 95"/>
          <p:cNvSpPr/>
          <p:nvPr userDrawn="1"/>
        </p:nvSpPr>
        <p:spPr bwMode="auto">
          <a:xfrm>
            <a:off x="5446937" y="3321877"/>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7" name="Oval 96"/>
          <p:cNvSpPr/>
          <p:nvPr userDrawn="1"/>
        </p:nvSpPr>
        <p:spPr bwMode="auto">
          <a:xfrm>
            <a:off x="5473748" y="3349896"/>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grpSp>
        <p:nvGrpSpPr>
          <p:cNvPr id="98" name="Group 97"/>
          <p:cNvGrpSpPr/>
          <p:nvPr userDrawn="1"/>
        </p:nvGrpSpPr>
        <p:grpSpPr>
          <a:xfrm>
            <a:off x="6010910" y="3979435"/>
            <a:ext cx="480969" cy="189154"/>
            <a:chOff x="3115574" y="2771140"/>
            <a:chExt cx="506240" cy="149319"/>
          </a:xfrm>
        </p:grpSpPr>
        <p:sp>
          <p:nvSpPr>
            <p:cNvPr id="99" name="Rectangle 98"/>
            <p:cNvSpPr/>
            <p:nvPr/>
          </p:nvSpPr>
          <p:spPr bwMode="auto">
            <a:xfrm>
              <a:off x="3144048" y="2791871"/>
              <a:ext cx="451445" cy="12858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a:p>
          </p:txBody>
        </p:sp>
        <p:sp>
          <p:nvSpPr>
            <p:cNvPr id="100" name="TextBox 210"/>
            <p:cNvSpPr txBox="1">
              <a:spLocks noChangeArrowheads="1"/>
            </p:cNvSpPr>
            <p:nvPr/>
          </p:nvSpPr>
          <p:spPr bwMode="auto">
            <a:xfrm>
              <a:off x="3115574" y="2771140"/>
              <a:ext cx="506240" cy="14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563" b="1">
                  <a:solidFill>
                    <a:schemeClr val="bg1"/>
                  </a:solidFill>
                  <a:latin typeface="Helvetica" panose="020B0604020202020204" pitchFamily="34" charset="0"/>
                  <a:cs typeface="Helvetica" panose="020B0604020202020204" pitchFamily="34" charset="0"/>
                </a:rPr>
                <a:t>Bahrain</a:t>
              </a:r>
            </a:p>
          </p:txBody>
        </p:sp>
      </p:grpSp>
      <p:sp>
        <p:nvSpPr>
          <p:cNvPr id="101" name="5-Point Star 100"/>
          <p:cNvSpPr/>
          <p:nvPr userDrawn="1"/>
        </p:nvSpPr>
        <p:spPr bwMode="auto">
          <a:xfrm>
            <a:off x="6183970" y="3799050"/>
            <a:ext cx="146301" cy="166915"/>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2" name="Oval 101"/>
          <p:cNvSpPr/>
          <p:nvPr userDrawn="1"/>
        </p:nvSpPr>
        <p:spPr bwMode="auto">
          <a:xfrm>
            <a:off x="6024393" y="4236382"/>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3" name="Oval 102"/>
          <p:cNvSpPr/>
          <p:nvPr userDrawn="1"/>
        </p:nvSpPr>
        <p:spPr bwMode="auto">
          <a:xfrm>
            <a:off x="5225860" y="2780188"/>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4" name="Oval 103"/>
          <p:cNvSpPr/>
          <p:nvPr userDrawn="1"/>
        </p:nvSpPr>
        <p:spPr bwMode="auto">
          <a:xfrm>
            <a:off x="7473213" y="5372425"/>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5" name="Oval 104"/>
          <p:cNvSpPr/>
          <p:nvPr userDrawn="1"/>
        </p:nvSpPr>
        <p:spPr bwMode="auto">
          <a:xfrm>
            <a:off x="7594586" y="4787405"/>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6" name="Oval 105"/>
          <p:cNvSpPr/>
          <p:nvPr userDrawn="1"/>
        </p:nvSpPr>
        <p:spPr bwMode="auto">
          <a:xfrm>
            <a:off x="7473213" y="4502309"/>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7" name="Oval 106"/>
          <p:cNvSpPr/>
          <p:nvPr userDrawn="1"/>
        </p:nvSpPr>
        <p:spPr bwMode="auto">
          <a:xfrm>
            <a:off x="7696532" y="3930706"/>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8" name="Oval 107"/>
          <p:cNvSpPr/>
          <p:nvPr userDrawn="1"/>
        </p:nvSpPr>
        <p:spPr bwMode="auto">
          <a:xfrm>
            <a:off x="8715346" y="5693470"/>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09" name="Oval 108"/>
          <p:cNvSpPr/>
          <p:nvPr userDrawn="1"/>
        </p:nvSpPr>
        <p:spPr bwMode="auto">
          <a:xfrm>
            <a:off x="8138650" y="3730918"/>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0" name="Oval 109"/>
          <p:cNvSpPr/>
          <p:nvPr userDrawn="1"/>
        </p:nvSpPr>
        <p:spPr bwMode="auto">
          <a:xfrm>
            <a:off x="8138864" y="3529431"/>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1" name="Oval 110"/>
          <p:cNvSpPr/>
          <p:nvPr userDrawn="1"/>
        </p:nvSpPr>
        <p:spPr bwMode="auto">
          <a:xfrm>
            <a:off x="8134338" y="3393385"/>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2" name="Oval 111"/>
          <p:cNvSpPr/>
          <p:nvPr userDrawn="1"/>
        </p:nvSpPr>
        <p:spPr bwMode="auto">
          <a:xfrm>
            <a:off x="8175827" y="3503889"/>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3" name="Oval 112"/>
          <p:cNvSpPr/>
          <p:nvPr userDrawn="1"/>
        </p:nvSpPr>
        <p:spPr bwMode="auto">
          <a:xfrm>
            <a:off x="8515066" y="3216544"/>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4" name="5-Point Star 113"/>
          <p:cNvSpPr/>
          <p:nvPr userDrawn="1"/>
        </p:nvSpPr>
        <p:spPr bwMode="auto">
          <a:xfrm>
            <a:off x="8436812" y="3210220"/>
            <a:ext cx="146301" cy="166913"/>
          </a:xfrm>
          <a:prstGeom prst="star5">
            <a:avLst/>
          </a:prstGeom>
          <a:solidFill>
            <a:srgbClr val="C00000"/>
          </a:solidFill>
          <a:ln w="9525">
            <a:solidFill>
              <a:srgbClr val="F89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15" name="TextBox 114"/>
          <p:cNvSpPr txBox="1"/>
          <p:nvPr userDrawn="1"/>
        </p:nvSpPr>
        <p:spPr bwMode="auto">
          <a:xfrm>
            <a:off x="5555800" y="3543063"/>
            <a:ext cx="1333301" cy="276999"/>
          </a:xfrm>
          <a:prstGeom prst="rect">
            <a:avLst/>
          </a:prstGeom>
          <a:noFill/>
        </p:spPr>
        <p:txBody>
          <a:bodyPr>
            <a:spAutoFit/>
          </a:bodyPr>
          <a:lstStyle/>
          <a:p>
            <a:pPr algn="ctr">
              <a:defRPr/>
            </a:pPr>
            <a:r>
              <a:rPr lang="en-US" sz="1200" b="1">
                <a:solidFill>
                  <a:srgbClr val="002C76"/>
                </a:solidFill>
                <a:latin typeface="Agency FB" panose="020B0503020202020204" pitchFamily="34" charset="0"/>
              </a:rPr>
              <a:t>USCENTCOM</a:t>
            </a:r>
            <a:endParaRPr lang="en-US" sz="1050" b="1">
              <a:solidFill>
                <a:srgbClr val="002C76"/>
              </a:solidFill>
              <a:latin typeface="Agency FB" panose="020B0503020202020204" pitchFamily="34" charset="0"/>
            </a:endParaRPr>
          </a:p>
        </p:txBody>
      </p:sp>
      <p:sp>
        <p:nvSpPr>
          <p:cNvPr id="116" name="Oval 115"/>
          <p:cNvSpPr/>
          <p:nvPr userDrawn="1"/>
        </p:nvSpPr>
        <p:spPr bwMode="auto">
          <a:xfrm>
            <a:off x="8619218" y="3977016"/>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117" name="Straight Connector 116"/>
          <p:cNvCxnSpPr/>
          <p:nvPr userDrawn="1"/>
        </p:nvCxnSpPr>
        <p:spPr>
          <a:xfrm>
            <a:off x="674315" y="1762890"/>
            <a:ext cx="1" cy="641616"/>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18" name="Straight Connector 117"/>
          <p:cNvCxnSpPr/>
          <p:nvPr userDrawn="1"/>
        </p:nvCxnSpPr>
        <p:spPr>
          <a:xfrm flipH="1">
            <a:off x="0" y="2394067"/>
            <a:ext cx="679156" cy="53175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4220394" y="4552288"/>
            <a:ext cx="144793"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userDrawn="1"/>
        </p:nvCxnSpPr>
        <p:spPr bwMode="auto">
          <a:xfrm flipH="1">
            <a:off x="6054800" y="4666514"/>
            <a:ext cx="532890" cy="0"/>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21" name="Oval 120"/>
          <p:cNvSpPr/>
          <p:nvPr userDrawn="1"/>
        </p:nvSpPr>
        <p:spPr bwMode="auto">
          <a:xfrm>
            <a:off x="6564140" y="4886525"/>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22" name="TextBox 121"/>
          <p:cNvSpPr txBox="1"/>
          <p:nvPr userDrawn="1"/>
        </p:nvSpPr>
        <p:spPr bwMode="auto">
          <a:xfrm>
            <a:off x="113003" y="1485297"/>
            <a:ext cx="1592722" cy="276999"/>
          </a:xfrm>
          <a:prstGeom prst="rect">
            <a:avLst/>
          </a:prstGeom>
          <a:noFill/>
        </p:spPr>
        <p:txBody>
          <a:bodyPr>
            <a:spAutoFit/>
          </a:bodyPr>
          <a:lstStyle/>
          <a:p>
            <a:pPr algn="ctr">
              <a:defRPr/>
            </a:pPr>
            <a:r>
              <a:rPr lang="en-US" sz="1200" b="1">
                <a:solidFill>
                  <a:srgbClr val="002060"/>
                </a:solidFill>
                <a:latin typeface="Agency FB" panose="020B0503020202020204" pitchFamily="34" charset="0"/>
              </a:rPr>
              <a:t>USNORTHCOM</a:t>
            </a:r>
            <a:endParaRPr lang="en-US" sz="1050" b="1">
              <a:solidFill>
                <a:srgbClr val="002060"/>
              </a:solidFill>
              <a:latin typeface="Agency FB" panose="020B0503020202020204" pitchFamily="34" charset="0"/>
            </a:endParaRPr>
          </a:p>
        </p:txBody>
      </p:sp>
      <p:cxnSp>
        <p:nvCxnSpPr>
          <p:cNvPr id="123" name="Straight Connector 122"/>
          <p:cNvCxnSpPr/>
          <p:nvPr userDrawn="1"/>
        </p:nvCxnSpPr>
        <p:spPr>
          <a:xfrm>
            <a:off x="2831085" y="3952529"/>
            <a:ext cx="20430" cy="18909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userDrawn="1"/>
        </p:nvCxnSpPr>
        <p:spPr>
          <a:xfrm flipV="1">
            <a:off x="2635100" y="4251264"/>
            <a:ext cx="26384" cy="347244"/>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userDrawn="1"/>
        </p:nvCxnSpPr>
        <p:spPr>
          <a:xfrm flipV="1">
            <a:off x="2720534" y="4134277"/>
            <a:ext cx="129569" cy="3802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6" name="Oval 125"/>
          <p:cNvSpPr/>
          <p:nvPr userDrawn="1"/>
        </p:nvSpPr>
        <p:spPr bwMode="auto">
          <a:xfrm>
            <a:off x="2957477" y="3935533"/>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127" name="Elbow Connector 126"/>
          <p:cNvCxnSpPr/>
          <p:nvPr userDrawn="1"/>
        </p:nvCxnSpPr>
        <p:spPr>
          <a:xfrm>
            <a:off x="3128462" y="4046664"/>
            <a:ext cx="235313" cy="118216"/>
          </a:xfrm>
          <a:prstGeom prst="bentConnector3">
            <a:avLst>
              <a:gd name="adj1"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0" name="Oval 129"/>
          <p:cNvSpPr/>
          <p:nvPr userDrawn="1"/>
        </p:nvSpPr>
        <p:spPr bwMode="auto">
          <a:xfrm>
            <a:off x="7998550" y="4153931"/>
            <a:ext cx="60813" cy="82451"/>
          </a:xfrm>
          <a:prstGeom prst="ellipse">
            <a:avLst/>
          </a:prstGeom>
          <a:solidFill>
            <a:srgbClr val="24579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3807345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18218E3E-A323-438B-9AC8-F16F8C5BB8C1}" type="slidenum">
              <a:rPr lang="en-US" smtClean="0"/>
              <a:pPr/>
              <a:t>‹#›</a:t>
            </a:fld>
            <a:endParaRPr lang="en-US"/>
          </a:p>
        </p:txBody>
      </p:sp>
      <p:sp>
        <p:nvSpPr>
          <p:cNvPr id="12" name="Title Placeholder 1"/>
          <p:cNvSpPr>
            <a:spLocks noGrp="1"/>
          </p:cNvSpPr>
          <p:nvPr>
            <p:ph type="title"/>
          </p:nvPr>
        </p:nvSpPr>
        <p:spPr>
          <a:xfrm>
            <a:off x="5025703" y="130231"/>
            <a:ext cx="4029587" cy="844560"/>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050797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999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stretch>
            <a:fillRect/>
          </a:stretch>
        </p:blipFill>
        <p:spPr>
          <a:xfrm>
            <a:off x="729" y="0"/>
            <a:ext cx="9143271" cy="6858000"/>
          </a:xfrm>
          <a:prstGeom prst="rect">
            <a:avLst/>
          </a:prstGeom>
        </p:spPr>
      </p:pic>
      <p:sp>
        <p:nvSpPr>
          <p:cNvPr id="3" name="TextBox 2"/>
          <p:cNvSpPr txBox="1"/>
          <p:nvPr userDrawn="1"/>
        </p:nvSpPr>
        <p:spPr bwMode="auto">
          <a:xfrm>
            <a:off x="4572364" y="6581052"/>
            <a:ext cx="4785359" cy="27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695" rIns="91391" bIns="45695" rtlCol="0" anchor="ctr">
            <a:spAutoFit/>
          </a:bodyPr>
          <a:lstStyle/>
          <a:p>
            <a:pPr algn="l" eaLnBrk="1" fontAlgn="auto" hangingPunct="1">
              <a:spcBef>
                <a:spcPts val="0"/>
              </a:spcBef>
              <a:spcAft>
                <a:spcPts val="0"/>
              </a:spcAft>
            </a:pPr>
            <a:r>
              <a:rPr lang="en-US" sz="1200" b="0" i="0" kern="1200">
                <a:solidFill>
                  <a:schemeClr val="bg1"/>
                </a:solidFill>
                <a:effectLst/>
                <a:latin typeface="Arial Narrow" panose="020B0606020202030204" pitchFamily="34" charset="0"/>
                <a:ea typeface="+mn-ea"/>
                <a:cs typeface="+mn-cs"/>
              </a:rPr>
              <a:t>U.S. Navy photo by Mass Communication Specialist 2nd Class Kaleb J. Sarten</a:t>
            </a:r>
            <a:endParaRPr lang="en-US" sz="1000" b="0" i="1">
              <a:solidFill>
                <a:schemeClr val="bg1"/>
              </a:solidFill>
              <a:latin typeface="Arial Narrow" panose="020B0606020202030204" pitchFamily="34" charset="0"/>
              <a:cs typeface="Arial" charset="0"/>
            </a:endParaRPr>
          </a:p>
        </p:txBody>
      </p:sp>
      <p:sp>
        <p:nvSpPr>
          <p:cNvPr id="6" name="TextBox 5"/>
          <p:cNvSpPr txBox="1"/>
          <p:nvPr userDrawn="1"/>
        </p:nvSpPr>
        <p:spPr bwMode="auto">
          <a:xfrm>
            <a:off x="1636036" y="131763"/>
            <a:ext cx="2628178"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marL="0" indent="0" eaLnBrk="1" hangingPunct="1">
              <a:lnSpc>
                <a:spcPct val="100000"/>
              </a:lnSpc>
              <a:spcBef>
                <a:spcPts val="0"/>
              </a:spcBef>
              <a:spcAft>
                <a:spcPts val="0"/>
              </a:spcAft>
              <a:buClr>
                <a:srgbClr val="003399"/>
              </a:buClr>
              <a:buSzPct val="120000"/>
              <a:buFont typeface="Wingdings" panose="05000000000000000000" pitchFamily="2" charset="2"/>
              <a:buNone/>
            </a:pPr>
            <a:r>
              <a:rPr lang="en-US" sz="2000" b="0">
                <a:solidFill>
                  <a:srgbClr val="FFC000"/>
                </a:solidFill>
                <a:latin typeface="Franklin Gothic Demi Cond" panose="020B0706030402020204" pitchFamily="34" charset="0"/>
                <a:cs typeface="Arial" panose="020B0604020202020204" pitchFamily="34" charset="0"/>
              </a:rPr>
              <a:t>U.S. NAVY’S</a:t>
            </a:r>
            <a:endParaRPr lang="en-US" sz="2400" b="0">
              <a:solidFill>
                <a:srgbClr val="FFC000"/>
              </a:solidFill>
              <a:latin typeface="Franklin Gothic Demi Cond" panose="020B0706030402020204" pitchFamily="34" charset="0"/>
              <a:cs typeface="Arial" panose="020B0604020202020204" pitchFamily="34" charset="0"/>
            </a:endParaRPr>
          </a:p>
          <a:p>
            <a:pPr marL="0" indent="0" eaLnBrk="1" hangingPunct="1">
              <a:lnSpc>
                <a:spcPct val="100000"/>
              </a:lnSpc>
              <a:spcBef>
                <a:spcPts val="0"/>
              </a:spcBef>
              <a:spcAft>
                <a:spcPts val="0"/>
              </a:spcAft>
              <a:buClr>
                <a:srgbClr val="003399"/>
              </a:buClr>
              <a:buSzPct val="120000"/>
              <a:buFont typeface="Wingdings" panose="05000000000000000000" pitchFamily="2" charset="2"/>
              <a:buNone/>
            </a:pPr>
            <a:r>
              <a:rPr lang="en-US" sz="2400" b="0">
                <a:solidFill>
                  <a:schemeClr val="bg1"/>
                </a:solidFill>
                <a:latin typeface="Franklin Gothic Demi Cond" panose="020B0706030402020204" pitchFamily="34" charset="0"/>
                <a:cs typeface="Arial" panose="020B0604020202020204" pitchFamily="34" charset="0"/>
              </a:rPr>
              <a:t>MILITARY</a:t>
            </a:r>
          </a:p>
          <a:p>
            <a:pPr marL="0" indent="0" eaLnBrk="1" hangingPunct="1">
              <a:lnSpc>
                <a:spcPct val="100000"/>
              </a:lnSpc>
              <a:spcBef>
                <a:spcPts val="0"/>
              </a:spcBef>
              <a:spcAft>
                <a:spcPts val="0"/>
              </a:spcAft>
              <a:buClr>
                <a:srgbClr val="003399"/>
              </a:buClr>
              <a:buSzPct val="120000"/>
              <a:buFont typeface="Wingdings" panose="05000000000000000000" pitchFamily="2" charset="2"/>
              <a:buNone/>
            </a:pPr>
            <a:r>
              <a:rPr lang="en-US" sz="2400" b="0">
                <a:solidFill>
                  <a:schemeClr val="bg1"/>
                </a:solidFill>
                <a:latin typeface="Franklin Gothic Demi Cond" panose="020B0706030402020204" pitchFamily="34" charset="0"/>
                <a:cs typeface="Arial" panose="020B0604020202020204" pitchFamily="34" charset="0"/>
              </a:rPr>
              <a:t>SEALIFT</a:t>
            </a:r>
          </a:p>
          <a:p>
            <a:pPr marL="0" indent="0" eaLnBrk="1" hangingPunct="1">
              <a:lnSpc>
                <a:spcPct val="100000"/>
              </a:lnSpc>
              <a:spcBef>
                <a:spcPts val="0"/>
              </a:spcBef>
              <a:spcAft>
                <a:spcPts val="0"/>
              </a:spcAft>
              <a:buClr>
                <a:srgbClr val="003399"/>
              </a:buClr>
              <a:buSzPct val="120000"/>
              <a:buFont typeface="Wingdings" panose="05000000000000000000" pitchFamily="2" charset="2"/>
              <a:buNone/>
            </a:pPr>
            <a:r>
              <a:rPr lang="en-US" sz="2400" b="0">
                <a:solidFill>
                  <a:schemeClr val="bg1"/>
                </a:solidFill>
                <a:latin typeface="Franklin Gothic Demi Cond" panose="020B0706030402020204" pitchFamily="34" charset="0"/>
                <a:cs typeface="Arial" panose="020B0604020202020204" pitchFamily="34" charset="0"/>
              </a:rPr>
              <a:t>COMMAND</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539" y="131763"/>
            <a:ext cx="1567497" cy="1567497"/>
          </a:xfrm>
          <a:prstGeom prst="rect">
            <a:avLst/>
          </a:prstGeom>
        </p:spPr>
      </p:pic>
      <p:sp>
        <p:nvSpPr>
          <p:cNvPr id="11" name="TextBox 10"/>
          <p:cNvSpPr txBox="1"/>
          <p:nvPr userDrawn="1"/>
        </p:nvSpPr>
        <p:spPr bwMode="auto">
          <a:xfrm>
            <a:off x="6462160" y="6229501"/>
            <a:ext cx="26818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marL="0" indent="0" eaLnBrk="1" hangingPunct="1">
              <a:lnSpc>
                <a:spcPct val="100000"/>
              </a:lnSpc>
              <a:spcBef>
                <a:spcPts val="0"/>
              </a:spcBef>
              <a:spcAft>
                <a:spcPts val="0"/>
              </a:spcAft>
              <a:buClr>
                <a:srgbClr val="003399"/>
              </a:buClr>
              <a:buSzPct val="120000"/>
              <a:buFont typeface="Wingdings" panose="05000000000000000000" pitchFamily="2" charset="2"/>
              <a:buNone/>
            </a:pPr>
            <a:r>
              <a:rPr lang="en-US" sz="2000" b="0" i="1">
                <a:solidFill>
                  <a:schemeClr val="bg1"/>
                </a:solidFill>
                <a:latin typeface="Rockwell Extra Bold" panose="02060903040505020403" pitchFamily="18" charset="0"/>
                <a:cs typeface="Arial" panose="020B0604020202020204" pitchFamily="34" charset="0"/>
              </a:rPr>
              <a:t>UNITED WE SAIL</a:t>
            </a:r>
          </a:p>
        </p:txBody>
      </p:sp>
    </p:spTree>
    <p:extLst>
      <p:ext uri="{BB962C8B-B14F-4D97-AF65-F5344CB8AC3E}">
        <p14:creationId xmlns:p14="http://schemas.microsoft.com/office/powerpoint/2010/main" val="590337085"/>
      </p:ext>
    </p:extLst>
  </p:cSld>
  <p:clrMap bg1="lt1" tx1="dk1" bg2="lt2" tx2="dk2" accent1="accent1" accent2="accent2" accent3="accent3" accent4="accent4" accent5="accent5" accent6="accent6" hlink="hlink" folHlink="folHlink"/>
  <p:sldLayoutIdLst>
    <p:sldLayoutId id="2147483720"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020212"/>
            <a:ext cx="9144000" cy="5784448"/>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 y="-163857"/>
            <a:ext cx="9141800" cy="1366950"/>
          </a:xfrm>
          <a:prstGeom prst="rect">
            <a:avLst/>
          </a:prstGeom>
        </p:spPr>
      </p:pic>
    </p:spTree>
    <p:extLst>
      <p:ext uri="{BB962C8B-B14F-4D97-AF65-F5344CB8AC3E}">
        <p14:creationId xmlns:p14="http://schemas.microsoft.com/office/powerpoint/2010/main" val="2869642213"/>
      </p:ext>
    </p:extLst>
  </p:cSld>
  <p:clrMap bg1="lt1" tx1="dk1" bg2="lt2" tx2="dk2" accent1="accent1" accent2="accent2" accent3="accent3" accent4="accent4" accent5="accent5" accent6="accent6" hlink="hlink" folHlink="folHlink"/>
  <p:sldLayoutIdLst>
    <p:sldLayoutId id="2147483696"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3"/>
          <a:stretch>
            <a:fillRect/>
          </a:stretch>
        </p:blipFill>
        <p:spPr>
          <a:xfrm>
            <a:off x="-1276" y="-14677"/>
            <a:ext cx="9145276" cy="1066949"/>
          </a:xfrm>
          <a:prstGeom prst="rect">
            <a:avLst/>
          </a:prstGeom>
        </p:spPr>
      </p:pic>
      <p:sp>
        <p:nvSpPr>
          <p:cNvPr id="8" name="Slide Number Placeholder 7"/>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solidFill>
                <a:latin typeface="Arial" panose="020B0604020202020204" pitchFamily="34" charset="0"/>
                <a:cs typeface="Arial" panose="020B0604020202020204" pitchFamily="34" charset="0"/>
              </a:defRPr>
            </a:lvl1pPr>
          </a:lstStyle>
          <a:p>
            <a:fld id="{18218E3E-A323-438B-9AC8-F16F8C5BB8C1}" type="slidenum">
              <a:rPr lang="en-US" smtClean="0"/>
              <a:pPr/>
              <a:t>‹#›</a:t>
            </a:fld>
            <a:endParaRPr lang="en-US"/>
          </a:p>
        </p:txBody>
      </p:sp>
      <p:sp>
        <p:nvSpPr>
          <p:cNvPr id="2" name="Title Placeholder 1"/>
          <p:cNvSpPr>
            <a:spLocks noGrp="1"/>
          </p:cNvSpPr>
          <p:nvPr>
            <p:ph type="title"/>
          </p:nvPr>
        </p:nvSpPr>
        <p:spPr>
          <a:xfrm>
            <a:off x="5025703" y="130231"/>
            <a:ext cx="4029587" cy="84456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28650" y="1244691"/>
            <a:ext cx="7886700" cy="49322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endParaRPr lang="en-US"/>
          </a:p>
        </p:txBody>
      </p:sp>
      <p:sp>
        <p:nvSpPr>
          <p:cNvPr id="6" name="Footer Placeholder 5"/>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solidFill>
                <a:latin typeface="Arial" panose="020B0604020202020204" pitchFamily="34" charset="0"/>
                <a:cs typeface="Arial" panose="020B0604020202020204" pitchFamily="34" charset="0"/>
              </a:defRPr>
            </a:lvl1pPr>
          </a:lstStyle>
          <a:p>
            <a:endParaRPr lang="en-US"/>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20" y="82463"/>
            <a:ext cx="1428445" cy="811466"/>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36206" y="121929"/>
            <a:ext cx="835370" cy="826379"/>
          </a:xfrm>
          <a:prstGeom prst="rect">
            <a:avLst/>
          </a:prstGeom>
        </p:spPr>
      </p:pic>
      <p:sp>
        <p:nvSpPr>
          <p:cNvPr id="12" name="TextBox 11"/>
          <p:cNvSpPr txBox="1"/>
          <p:nvPr userDrawn="1"/>
        </p:nvSpPr>
        <p:spPr bwMode="auto">
          <a:xfrm>
            <a:off x="3038003" y="157390"/>
            <a:ext cx="1065525"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marL="0" indent="0" eaLnBrk="1" hangingPunct="1">
              <a:lnSpc>
                <a:spcPct val="100000"/>
              </a:lnSpc>
              <a:spcBef>
                <a:spcPts val="0"/>
              </a:spcBef>
              <a:spcAft>
                <a:spcPts val="0"/>
              </a:spcAft>
              <a:buClr>
                <a:srgbClr val="003399"/>
              </a:buClr>
              <a:buSzPct val="120000"/>
              <a:buFont typeface="Wingdings" panose="05000000000000000000" pitchFamily="2" charset="2"/>
              <a:buNone/>
            </a:pPr>
            <a:r>
              <a:rPr lang="en-US" sz="1100" b="0">
                <a:solidFill>
                  <a:srgbClr val="FFC000"/>
                </a:solidFill>
                <a:latin typeface="Franklin Gothic Demi Cond" panose="020B0706030402020204" pitchFamily="34" charset="0"/>
                <a:cs typeface="Arial" panose="020B0604020202020204" pitchFamily="34" charset="0"/>
              </a:rPr>
              <a:t>U.S. NAVY’S</a:t>
            </a:r>
            <a:endParaRPr lang="en-US" sz="1200" b="0">
              <a:solidFill>
                <a:srgbClr val="FFC000"/>
              </a:solidFill>
              <a:latin typeface="Franklin Gothic Demi Cond" panose="020B0706030402020204" pitchFamily="34" charset="0"/>
              <a:cs typeface="Arial" panose="020B0604020202020204" pitchFamily="34" charset="0"/>
            </a:endParaRPr>
          </a:p>
          <a:p>
            <a:pPr marL="0" indent="0" eaLnBrk="1" hangingPunct="1">
              <a:lnSpc>
                <a:spcPct val="100000"/>
              </a:lnSpc>
              <a:spcBef>
                <a:spcPts val="0"/>
              </a:spcBef>
              <a:spcAft>
                <a:spcPts val="0"/>
              </a:spcAft>
              <a:buClr>
                <a:srgbClr val="003399"/>
              </a:buClr>
              <a:buSzPct val="120000"/>
              <a:buFont typeface="Wingdings" panose="05000000000000000000" pitchFamily="2" charset="2"/>
              <a:buNone/>
            </a:pPr>
            <a:r>
              <a:rPr lang="en-US" sz="1200" b="0">
                <a:solidFill>
                  <a:schemeClr val="bg1"/>
                </a:solidFill>
                <a:latin typeface="Franklin Gothic Demi Cond" panose="020B0706030402020204" pitchFamily="34" charset="0"/>
                <a:cs typeface="Arial" panose="020B0604020202020204" pitchFamily="34" charset="0"/>
              </a:rPr>
              <a:t>MILITARY</a:t>
            </a:r>
          </a:p>
          <a:p>
            <a:pPr marL="0" indent="0" eaLnBrk="1" hangingPunct="1">
              <a:lnSpc>
                <a:spcPct val="100000"/>
              </a:lnSpc>
              <a:spcBef>
                <a:spcPts val="0"/>
              </a:spcBef>
              <a:spcAft>
                <a:spcPts val="0"/>
              </a:spcAft>
              <a:buClr>
                <a:srgbClr val="003399"/>
              </a:buClr>
              <a:buSzPct val="120000"/>
              <a:buFont typeface="Wingdings" panose="05000000000000000000" pitchFamily="2" charset="2"/>
              <a:buNone/>
            </a:pPr>
            <a:r>
              <a:rPr lang="en-US" sz="1200" b="0">
                <a:solidFill>
                  <a:schemeClr val="bg1"/>
                </a:solidFill>
                <a:latin typeface="Franklin Gothic Demi Cond" panose="020B0706030402020204" pitchFamily="34" charset="0"/>
                <a:cs typeface="Arial" panose="020B0604020202020204" pitchFamily="34" charset="0"/>
              </a:rPr>
              <a:t>SEALIFT</a:t>
            </a:r>
          </a:p>
          <a:p>
            <a:pPr marL="0" indent="0" eaLnBrk="1" hangingPunct="1">
              <a:lnSpc>
                <a:spcPct val="100000"/>
              </a:lnSpc>
              <a:spcBef>
                <a:spcPts val="0"/>
              </a:spcBef>
              <a:spcAft>
                <a:spcPts val="0"/>
              </a:spcAft>
              <a:buClr>
                <a:srgbClr val="003399"/>
              </a:buClr>
              <a:buSzPct val="120000"/>
              <a:buFont typeface="Wingdings" panose="05000000000000000000" pitchFamily="2" charset="2"/>
              <a:buNone/>
            </a:pPr>
            <a:r>
              <a:rPr lang="en-US" sz="1200" b="0">
                <a:solidFill>
                  <a:schemeClr val="bg1"/>
                </a:solidFill>
                <a:latin typeface="Franklin Gothic Demi Cond" panose="020B0706030402020204" pitchFamily="34" charset="0"/>
                <a:cs typeface="Arial" panose="020B0604020202020204" pitchFamily="34" charset="0"/>
              </a:rPr>
              <a:t>COMMAND</a:t>
            </a:r>
          </a:p>
        </p:txBody>
      </p:sp>
    </p:spTree>
    <p:extLst>
      <p:ext uri="{BB962C8B-B14F-4D97-AF65-F5344CB8AC3E}">
        <p14:creationId xmlns:p14="http://schemas.microsoft.com/office/powerpoint/2010/main" val="381324858"/>
      </p:ext>
    </p:extLst>
  </p:cSld>
  <p:clrMap bg1="lt1" tx1="dk1" bg2="lt2" tx2="dk2" accent1="accent1" accent2="accent2" accent3="accent3" accent4="accent4" accent5="accent5" accent6="accent6" hlink="hlink" folHlink="folHlink"/>
  <p:sldLayoutIdLst>
    <p:sldLayoutId id="2147483700" r:id="rId1"/>
  </p:sldLayoutIdLst>
  <p:hf hdr="0" ftr="0" dt="0"/>
  <p:txStyles>
    <p:titleStyle>
      <a:lvl1pPr algn="r" defTabSz="685800" rtl="0" eaLnBrk="1" latinLnBrk="0" hangingPunct="1">
        <a:lnSpc>
          <a:spcPct val="100000"/>
        </a:lnSpc>
        <a:spcBef>
          <a:spcPct val="0"/>
        </a:spcBef>
        <a:buNone/>
        <a:defRPr sz="2400" b="1" kern="1200">
          <a:solidFill>
            <a:srgbClr val="FFC000"/>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Box 12"/>
          <p:cNvSpPr txBox="1"/>
          <p:nvPr userDrawn="1"/>
        </p:nvSpPr>
        <p:spPr bwMode="auto">
          <a:xfrm>
            <a:off x="0" y="6581052"/>
            <a:ext cx="2180861" cy="27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695" rIns="91391" bIns="45695" rtlCol="0" anchor="ctr">
            <a:spAutoFit/>
          </a:bodyPr>
          <a:lstStyle/>
          <a:p>
            <a:pPr algn="l" eaLnBrk="1" fontAlgn="auto" hangingPunct="1">
              <a:spcBef>
                <a:spcPts val="0"/>
              </a:spcBef>
              <a:spcAft>
                <a:spcPts val="0"/>
              </a:spcAft>
            </a:pPr>
            <a:r>
              <a:rPr lang="en-US" sz="1200" b="0" i="0" kern="1200">
                <a:solidFill>
                  <a:schemeClr val="bg1"/>
                </a:solidFill>
                <a:effectLst/>
                <a:latin typeface="Arial Narrow" panose="020B0606020202030204" pitchFamily="34" charset="0"/>
                <a:ea typeface="+mn-ea"/>
                <a:cs typeface="+mn-cs"/>
              </a:rPr>
              <a:t>U.S. Navy photo by Kaleb J. Sarten</a:t>
            </a:r>
            <a:endParaRPr lang="en-US" sz="1000" b="0" i="1">
              <a:solidFill>
                <a:schemeClr val="bg1"/>
              </a:solidFill>
              <a:latin typeface="Arial Narrow" panose="020B0606020202030204" pitchFamily="34" charset="0"/>
              <a:cs typeface="Arial" charset="0"/>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88" y="149088"/>
            <a:ext cx="1868791" cy="1848678"/>
          </a:xfrm>
          <a:prstGeom prst="rect">
            <a:avLst/>
          </a:prstGeom>
        </p:spPr>
      </p:pic>
      <p:sp>
        <p:nvSpPr>
          <p:cNvPr id="16" name="TextBox 15"/>
          <p:cNvSpPr txBox="1"/>
          <p:nvPr userDrawn="1"/>
        </p:nvSpPr>
        <p:spPr bwMode="auto">
          <a:xfrm>
            <a:off x="-93212" y="6119387"/>
            <a:ext cx="32315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marL="0" indent="0" eaLnBrk="1" hangingPunct="1">
              <a:lnSpc>
                <a:spcPct val="100000"/>
              </a:lnSpc>
              <a:spcBef>
                <a:spcPts val="0"/>
              </a:spcBef>
              <a:spcAft>
                <a:spcPts val="0"/>
              </a:spcAft>
              <a:buClr>
                <a:srgbClr val="003399"/>
              </a:buClr>
              <a:buSzPct val="120000"/>
              <a:buFont typeface="Wingdings" panose="05000000000000000000" pitchFamily="2" charset="2"/>
              <a:buNone/>
            </a:pPr>
            <a:r>
              <a:rPr lang="en-US" sz="2400" b="0" i="1">
                <a:solidFill>
                  <a:schemeClr val="bg1"/>
                </a:solidFill>
                <a:latin typeface="Rockwell Extra Bold" panose="02060903040505020403" pitchFamily="18" charset="0"/>
                <a:cs typeface="Arial" panose="020B0604020202020204" pitchFamily="34" charset="0"/>
              </a:rPr>
              <a:t>UNITED WE SAIL</a:t>
            </a:r>
          </a:p>
        </p:txBody>
      </p:sp>
      <p:sp>
        <p:nvSpPr>
          <p:cNvPr id="7" name="TextBox 6"/>
          <p:cNvSpPr txBox="1"/>
          <p:nvPr userDrawn="1"/>
        </p:nvSpPr>
        <p:spPr bwMode="auto">
          <a:xfrm>
            <a:off x="1943219" y="319374"/>
            <a:ext cx="2628178"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marL="0" indent="0" eaLnBrk="1" hangingPunct="1">
              <a:lnSpc>
                <a:spcPct val="100000"/>
              </a:lnSpc>
              <a:spcBef>
                <a:spcPts val="0"/>
              </a:spcBef>
              <a:spcAft>
                <a:spcPts val="0"/>
              </a:spcAft>
              <a:buClr>
                <a:srgbClr val="003399"/>
              </a:buClr>
              <a:buSzPct val="120000"/>
              <a:buFont typeface="Wingdings" panose="05000000000000000000" pitchFamily="2" charset="2"/>
              <a:buNone/>
            </a:pPr>
            <a:r>
              <a:rPr lang="en-US" sz="2000" b="0">
                <a:solidFill>
                  <a:srgbClr val="FFC000"/>
                </a:solidFill>
                <a:latin typeface="Franklin Gothic Demi Cond" panose="020B0706030402020204" pitchFamily="34" charset="0"/>
                <a:cs typeface="Arial" panose="020B0604020202020204" pitchFamily="34" charset="0"/>
              </a:rPr>
              <a:t>U.S. NAVY’S</a:t>
            </a:r>
            <a:endParaRPr lang="en-US" sz="2400" b="0">
              <a:solidFill>
                <a:srgbClr val="FFC000"/>
              </a:solidFill>
              <a:latin typeface="Franklin Gothic Demi Cond" panose="020B0706030402020204" pitchFamily="34" charset="0"/>
              <a:cs typeface="Arial" panose="020B0604020202020204" pitchFamily="34" charset="0"/>
            </a:endParaRPr>
          </a:p>
          <a:p>
            <a:pPr marL="0" indent="0" eaLnBrk="1" hangingPunct="1">
              <a:lnSpc>
                <a:spcPct val="100000"/>
              </a:lnSpc>
              <a:spcBef>
                <a:spcPts val="0"/>
              </a:spcBef>
              <a:spcAft>
                <a:spcPts val="0"/>
              </a:spcAft>
              <a:buClr>
                <a:srgbClr val="003399"/>
              </a:buClr>
              <a:buSzPct val="120000"/>
              <a:buFont typeface="Wingdings" panose="05000000000000000000" pitchFamily="2" charset="2"/>
              <a:buNone/>
            </a:pPr>
            <a:r>
              <a:rPr lang="en-US" sz="2400" b="0">
                <a:solidFill>
                  <a:schemeClr val="bg1"/>
                </a:solidFill>
                <a:latin typeface="Franklin Gothic Demi Cond" panose="020B0706030402020204" pitchFamily="34" charset="0"/>
                <a:cs typeface="Arial" panose="020B0604020202020204" pitchFamily="34" charset="0"/>
              </a:rPr>
              <a:t>MILITARY</a:t>
            </a:r>
          </a:p>
          <a:p>
            <a:pPr marL="0" indent="0" eaLnBrk="1" hangingPunct="1">
              <a:lnSpc>
                <a:spcPct val="100000"/>
              </a:lnSpc>
              <a:spcBef>
                <a:spcPts val="0"/>
              </a:spcBef>
              <a:spcAft>
                <a:spcPts val="0"/>
              </a:spcAft>
              <a:buClr>
                <a:srgbClr val="003399"/>
              </a:buClr>
              <a:buSzPct val="120000"/>
              <a:buFont typeface="Wingdings" panose="05000000000000000000" pitchFamily="2" charset="2"/>
              <a:buNone/>
            </a:pPr>
            <a:r>
              <a:rPr lang="en-US" sz="2400" b="0">
                <a:solidFill>
                  <a:schemeClr val="bg1"/>
                </a:solidFill>
                <a:latin typeface="Franklin Gothic Demi Cond" panose="020B0706030402020204" pitchFamily="34" charset="0"/>
                <a:cs typeface="Arial" panose="020B0604020202020204" pitchFamily="34" charset="0"/>
              </a:rPr>
              <a:t>SEALIFT</a:t>
            </a:r>
          </a:p>
          <a:p>
            <a:pPr marL="0" indent="0" eaLnBrk="1" hangingPunct="1">
              <a:lnSpc>
                <a:spcPct val="100000"/>
              </a:lnSpc>
              <a:spcBef>
                <a:spcPts val="0"/>
              </a:spcBef>
              <a:spcAft>
                <a:spcPts val="0"/>
              </a:spcAft>
              <a:buClr>
                <a:srgbClr val="003399"/>
              </a:buClr>
              <a:buSzPct val="120000"/>
              <a:buFont typeface="Wingdings" panose="05000000000000000000" pitchFamily="2" charset="2"/>
              <a:buNone/>
            </a:pPr>
            <a:r>
              <a:rPr lang="en-US" sz="2400" b="0">
                <a:solidFill>
                  <a:schemeClr val="bg1"/>
                </a:solidFill>
                <a:latin typeface="Franklin Gothic Demi Cond" panose="020B0706030402020204" pitchFamily="34" charset="0"/>
                <a:cs typeface="Arial" panose="020B0604020202020204" pitchFamily="34" charset="0"/>
              </a:rPr>
              <a:t>COMMAND</a:t>
            </a:r>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36616" y="5151633"/>
            <a:ext cx="2693084" cy="1504032"/>
          </a:xfrm>
          <a:prstGeom prst="rect">
            <a:avLst/>
          </a:prstGeom>
        </p:spPr>
      </p:pic>
    </p:spTree>
    <p:extLst>
      <p:ext uri="{BB962C8B-B14F-4D97-AF65-F5344CB8AC3E}">
        <p14:creationId xmlns:p14="http://schemas.microsoft.com/office/powerpoint/2010/main" val="636444612"/>
      </p:ext>
    </p:extLst>
  </p:cSld>
  <p:clrMap bg1="lt1" tx1="dk1" bg2="lt2" tx2="dk2" accent1="accent1" accent2="accent2" accent3="accent3" accent4="accent4" accent5="accent5" accent6="accent6" hlink="hlink" folHlink="folHlink"/>
  <p:sldLayoutIdLst>
    <p:sldLayoutId id="21474837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fusako.oguri.ln@us.navy.mil"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mailto:donnie.s.leger.civ@us.navy.mil" TargetMode="External"/><Relationship Id="rId5" Type="http://schemas.openxmlformats.org/officeDocument/2006/relationships/hyperlink" Target="mailto:gil.lopez3.civ@us.navy.mil" TargetMode="External"/><Relationship Id="rId4" Type="http://schemas.openxmlformats.org/officeDocument/2006/relationships/hyperlink" Target="mailto:kim.l.phung.civ@us.navy.mil"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4091122" y="30778"/>
            <a:ext cx="5174796" cy="70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695" rIns="91391" bIns="45695" rtlCol="0" anchor="ctr">
            <a:spAutoFit/>
          </a:bodyPr>
          <a:lstStyle/>
          <a:p>
            <a:pPr algn="l" eaLnBrk="1" fontAlgn="auto" hangingPunct="1">
              <a:spcBef>
                <a:spcPts val="0"/>
              </a:spcBef>
              <a:spcAft>
                <a:spcPts val="0"/>
              </a:spcAft>
            </a:pPr>
            <a:r>
              <a:rPr lang="en-US" sz="4000">
                <a:solidFill>
                  <a:schemeClr val="bg1"/>
                </a:solidFill>
                <a:latin typeface="Franklin Gothic Demi" panose="020B0703020102020204" pitchFamily="34" charset="0"/>
                <a:cs typeface="Arial" charset="0"/>
              </a:rPr>
              <a:t>Industry Day   </a:t>
            </a:r>
            <a:r>
              <a:rPr lang="en-US" sz="2400" b="0">
                <a:solidFill>
                  <a:srgbClr val="FFC000"/>
                </a:solidFill>
                <a:latin typeface="Franklin Gothic Demi" panose="020B0703020102020204" pitchFamily="34" charset="0"/>
                <a:cs typeface="Arial" charset="0"/>
              </a:rPr>
              <a:t>24 July 2023</a:t>
            </a:r>
            <a:endParaRPr lang="en-US" sz="4000" b="0">
              <a:solidFill>
                <a:srgbClr val="FFC000"/>
              </a:solidFill>
              <a:latin typeface="Franklin Gothic Demi" panose="020B0703020102020204" pitchFamily="34" charset="0"/>
              <a:cs typeface="Arial" charset="0"/>
            </a:endParaRPr>
          </a:p>
        </p:txBody>
      </p:sp>
    </p:spTree>
    <p:extLst>
      <p:ext uri="{BB962C8B-B14F-4D97-AF65-F5344CB8AC3E}">
        <p14:creationId xmlns:p14="http://schemas.microsoft.com/office/powerpoint/2010/main" val="4084960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218E3E-A323-438B-9AC8-F16F8C5BB8C1}" type="slidenum">
              <a:rPr lang="en-US" smtClean="0"/>
              <a:pPr/>
              <a:t>10</a:t>
            </a:fld>
            <a:endParaRPr lang="en-US"/>
          </a:p>
        </p:txBody>
      </p:sp>
      <p:sp>
        <p:nvSpPr>
          <p:cNvPr id="2" name="Title 1"/>
          <p:cNvSpPr>
            <a:spLocks noGrp="1"/>
          </p:cNvSpPr>
          <p:nvPr>
            <p:ph type="title"/>
          </p:nvPr>
        </p:nvSpPr>
        <p:spPr/>
        <p:txBody>
          <a:bodyPr/>
          <a:lstStyle/>
          <a:p>
            <a:r>
              <a:rPr lang="en-US"/>
              <a:t>Contracting Process</a:t>
            </a:r>
          </a:p>
        </p:txBody>
      </p:sp>
      <p:sp>
        <p:nvSpPr>
          <p:cNvPr id="14" name="TextBox 13"/>
          <p:cNvSpPr txBox="1"/>
          <p:nvPr/>
        </p:nvSpPr>
        <p:spPr bwMode="auto">
          <a:xfrm>
            <a:off x="411234" y="1710045"/>
            <a:ext cx="8644056" cy="381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Contract Change Order (CCO): </a:t>
            </a:r>
            <a:r>
              <a:rPr lang="en-US">
                <a:latin typeface="Arial" panose="020B0604020202020204" pitchFamily="34" charset="0"/>
                <a:cs typeface="Arial" panose="020B0604020202020204" pitchFamily="34" charset="0"/>
              </a:rPr>
              <a:t>A written document provided to change an aspect of an existing contract such as requirement, contract price, or period of performance. The Contracting Officer is the only person authorized to approve any changes in the contract.</a:t>
            </a:r>
          </a:p>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Growth Work: </a:t>
            </a:r>
            <a:r>
              <a:rPr lang="en-US">
                <a:latin typeface="Arial" panose="020B0604020202020204" pitchFamily="34" charset="0"/>
                <a:cs typeface="Arial" panose="020B0604020202020204" pitchFamily="34" charset="0"/>
              </a:rPr>
              <a:t>Any additional work that is identified and authorized after contract award that is within the scope of work defined in the WI package. </a:t>
            </a:r>
          </a:p>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New Work:</a:t>
            </a:r>
            <a:r>
              <a:rPr lang="en-US">
                <a:latin typeface="Arial" panose="020B0604020202020204" pitchFamily="34" charset="0"/>
                <a:cs typeface="Arial" panose="020B0604020202020204" pitchFamily="34" charset="0"/>
              </a:rPr>
              <a:t> Any additional work that cannot be reasonably tied to an existing work item, but is essential for the overhaul effort satisfactory completion of the vessel </a:t>
            </a:r>
          </a:p>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Reporting Contractor Performance: </a:t>
            </a:r>
            <a:r>
              <a:rPr lang="en-US">
                <a:latin typeface="Arial" panose="020B0604020202020204" pitchFamily="34" charset="0"/>
                <a:cs typeface="Arial" panose="020B0604020202020204" pitchFamily="34" charset="0"/>
              </a:rPr>
              <a:t>For ship repair contracts that exceed $500K, contract information will be entered into Contractor Performance Assessment Reporting (CPARS) for evaluation.</a:t>
            </a:r>
          </a:p>
        </p:txBody>
      </p:sp>
      <p:grpSp>
        <p:nvGrpSpPr>
          <p:cNvPr id="6" name="Group 5"/>
          <p:cNvGrpSpPr/>
          <p:nvPr/>
        </p:nvGrpSpPr>
        <p:grpSpPr>
          <a:xfrm>
            <a:off x="292280" y="1181299"/>
            <a:ext cx="8693339" cy="467163"/>
            <a:chOff x="292280" y="2267149"/>
            <a:chExt cx="8693339" cy="467163"/>
          </a:xfrm>
        </p:grpSpPr>
        <p:sp>
          <p:nvSpPr>
            <p:cNvPr id="7" name="Freeform 6"/>
            <p:cNvSpPr/>
            <p:nvPr/>
          </p:nvSpPr>
          <p:spPr>
            <a:xfrm>
              <a:off x="292280" y="2267599"/>
              <a:ext cx="1644470" cy="459759"/>
            </a:xfrm>
            <a:custGeom>
              <a:avLst/>
              <a:gdLst>
                <a:gd name="connsiteX0" fmla="*/ 0 w 1665718"/>
                <a:gd name="connsiteY0" fmla="*/ 0 h 459759"/>
                <a:gd name="connsiteX1" fmla="*/ 1435839 w 1665718"/>
                <a:gd name="connsiteY1" fmla="*/ 0 h 459759"/>
                <a:gd name="connsiteX2" fmla="*/ 1665718 w 1665718"/>
                <a:gd name="connsiteY2" fmla="*/ 229880 h 459759"/>
                <a:gd name="connsiteX3" fmla="*/ 1435839 w 1665718"/>
                <a:gd name="connsiteY3" fmla="*/ 459759 h 459759"/>
                <a:gd name="connsiteX4" fmla="*/ 0 w 1665718"/>
                <a:gd name="connsiteY4" fmla="*/ 459759 h 459759"/>
                <a:gd name="connsiteX5" fmla="*/ 229880 w 1665718"/>
                <a:gd name="connsiteY5" fmla="*/ 229880 h 459759"/>
                <a:gd name="connsiteX6" fmla="*/ 0 w 1665718"/>
                <a:gd name="connsiteY6" fmla="*/ 0 h 45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5718" h="459759">
                  <a:moveTo>
                    <a:pt x="0" y="0"/>
                  </a:moveTo>
                  <a:lnTo>
                    <a:pt x="1435839" y="0"/>
                  </a:lnTo>
                  <a:lnTo>
                    <a:pt x="1665718" y="229880"/>
                  </a:lnTo>
                  <a:lnTo>
                    <a:pt x="1435839" y="459759"/>
                  </a:lnTo>
                  <a:lnTo>
                    <a:pt x="0" y="459759"/>
                  </a:lnTo>
                  <a:lnTo>
                    <a:pt x="229880" y="229880"/>
                  </a:lnTo>
                  <a:lnTo>
                    <a:pt x="0" y="0"/>
                  </a:lnTo>
                  <a:close/>
                </a:path>
              </a:pathLst>
            </a:custGeom>
            <a:solidFill>
              <a:schemeClr val="accent4">
                <a:lumMod val="20000"/>
                <a:lumOff val="80000"/>
              </a:schemeClr>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277886" tIns="16002" rIns="245881" bIns="16002" numCol="1" spcCol="1270" anchor="ctr" anchorCtr="0">
              <a:noAutofit/>
            </a:bodyPr>
            <a:lstStyle/>
            <a:p>
              <a:pPr lvl="0" algn="ctr" defTabSz="533400">
                <a:lnSpc>
                  <a:spcPct val="90000"/>
                </a:lnSpc>
                <a:spcBef>
                  <a:spcPct val="0"/>
                </a:spcBef>
                <a:spcAft>
                  <a:spcPct val="35000"/>
                </a:spcAft>
              </a:pPr>
              <a:r>
                <a:rPr lang="en-US" sz="1200" b="1" kern="1200">
                  <a:solidFill>
                    <a:schemeClr val="accent5">
                      <a:lumMod val="50000"/>
                    </a:schemeClr>
                  </a:solidFill>
                  <a:latin typeface="Arial" panose="020B0604020202020204" pitchFamily="34" charset="0"/>
                  <a:cs typeface="Arial" panose="020B0604020202020204" pitchFamily="34" charset="0"/>
                </a:rPr>
                <a:t>Acquisition Planning</a:t>
              </a:r>
            </a:p>
          </p:txBody>
        </p:sp>
        <p:sp>
          <p:nvSpPr>
            <p:cNvPr id="8" name="Freeform 7"/>
            <p:cNvSpPr/>
            <p:nvPr/>
          </p:nvSpPr>
          <p:spPr>
            <a:xfrm>
              <a:off x="1842408" y="2267149"/>
              <a:ext cx="1729656" cy="460660"/>
            </a:xfrm>
            <a:custGeom>
              <a:avLst/>
              <a:gdLst>
                <a:gd name="connsiteX0" fmla="*/ 0 w 1956730"/>
                <a:gd name="connsiteY0" fmla="*/ 0 h 460660"/>
                <a:gd name="connsiteX1" fmla="*/ 1726400 w 1956730"/>
                <a:gd name="connsiteY1" fmla="*/ 0 h 460660"/>
                <a:gd name="connsiteX2" fmla="*/ 1956730 w 1956730"/>
                <a:gd name="connsiteY2" fmla="*/ 230330 h 460660"/>
                <a:gd name="connsiteX3" fmla="*/ 1726400 w 1956730"/>
                <a:gd name="connsiteY3" fmla="*/ 460660 h 460660"/>
                <a:gd name="connsiteX4" fmla="*/ 0 w 1956730"/>
                <a:gd name="connsiteY4" fmla="*/ 460660 h 460660"/>
                <a:gd name="connsiteX5" fmla="*/ 230330 w 1956730"/>
                <a:gd name="connsiteY5" fmla="*/ 230330 h 460660"/>
                <a:gd name="connsiteX6" fmla="*/ 0 w 1956730"/>
                <a:gd name="connsiteY6" fmla="*/ 0 h 46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730" h="460660">
                  <a:moveTo>
                    <a:pt x="0" y="0"/>
                  </a:moveTo>
                  <a:lnTo>
                    <a:pt x="1726400" y="0"/>
                  </a:lnTo>
                  <a:lnTo>
                    <a:pt x="1956730" y="230330"/>
                  </a:lnTo>
                  <a:lnTo>
                    <a:pt x="1726400" y="460660"/>
                  </a:lnTo>
                  <a:lnTo>
                    <a:pt x="0" y="460660"/>
                  </a:lnTo>
                  <a:lnTo>
                    <a:pt x="230330" y="230330"/>
                  </a:lnTo>
                  <a:lnTo>
                    <a:pt x="0" y="0"/>
                  </a:lnTo>
                  <a:close/>
                </a:path>
              </a:pathLst>
            </a:custGeom>
            <a:solidFill>
              <a:schemeClr val="accent4">
                <a:lumMod val="40000"/>
                <a:lumOff val="60000"/>
              </a:schemeClr>
            </a:solidFill>
          </p:spPr>
          <p:style>
            <a:lnRef idx="0">
              <a:schemeClr val="lt1">
                <a:hueOff val="0"/>
                <a:satOff val="0"/>
                <a:lumOff val="0"/>
                <a:alphaOff val="0"/>
              </a:schemeClr>
            </a:lnRef>
            <a:fillRef idx="3">
              <a:scrgbClr r="0" g="0" b="0"/>
            </a:fillRef>
            <a:effectRef idx="3">
              <a:schemeClr val="accent2">
                <a:hueOff val="-363841"/>
                <a:satOff val="-20982"/>
                <a:lumOff val="2157"/>
                <a:alphaOff val="0"/>
              </a:schemeClr>
            </a:effectRef>
            <a:fontRef idx="minor">
              <a:schemeClr val="lt1"/>
            </a:fontRef>
          </p:style>
          <p:txBody>
            <a:bodyPr spcFirstLastPara="0" vert="horz" wrap="square" lIns="286337" tIns="18669" rIns="248999"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Solicitation</a:t>
              </a:r>
            </a:p>
          </p:txBody>
        </p:sp>
        <p:sp>
          <p:nvSpPr>
            <p:cNvPr id="9" name="Freeform 8"/>
            <p:cNvSpPr/>
            <p:nvPr/>
          </p:nvSpPr>
          <p:spPr>
            <a:xfrm>
              <a:off x="3464115" y="2269955"/>
              <a:ext cx="1749235" cy="464357"/>
            </a:xfrm>
            <a:custGeom>
              <a:avLst/>
              <a:gdLst>
                <a:gd name="connsiteX0" fmla="*/ 0 w 1912822"/>
                <a:gd name="connsiteY0" fmla="*/ 0 h 464357"/>
                <a:gd name="connsiteX1" fmla="*/ 1680644 w 1912822"/>
                <a:gd name="connsiteY1" fmla="*/ 0 h 464357"/>
                <a:gd name="connsiteX2" fmla="*/ 1912822 w 1912822"/>
                <a:gd name="connsiteY2" fmla="*/ 232179 h 464357"/>
                <a:gd name="connsiteX3" fmla="*/ 1680644 w 1912822"/>
                <a:gd name="connsiteY3" fmla="*/ 464357 h 464357"/>
                <a:gd name="connsiteX4" fmla="*/ 0 w 1912822"/>
                <a:gd name="connsiteY4" fmla="*/ 464357 h 464357"/>
                <a:gd name="connsiteX5" fmla="*/ 232179 w 1912822"/>
                <a:gd name="connsiteY5" fmla="*/ 232179 h 464357"/>
                <a:gd name="connsiteX6" fmla="*/ 0 w 1912822"/>
                <a:gd name="connsiteY6" fmla="*/ 0 h 46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2822" h="464357">
                  <a:moveTo>
                    <a:pt x="0" y="0"/>
                  </a:moveTo>
                  <a:lnTo>
                    <a:pt x="1680644" y="0"/>
                  </a:lnTo>
                  <a:lnTo>
                    <a:pt x="1912822" y="232179"/>
                  </a:lnTo>
                  <a:lnTo>
                    <a:pt x="1680644" y="464357"/>
                  </a:lnTo>
                  <a:lnTo>
                    <a:pt x="0" y="464357"/>
                  </a:lnTo>
                  <a:lnTo>
                    <a:pt x="232179" y="232179"/>
                  </a:lnTo>
                  <a:lnTo>
                    <a:pt x="0" y="0"/>
                  </a:lnTo>
                  <a:close/>
                </a:path>
              </a:pathLst>
            </a:custGeom>
            <a:solidFill>
              <a:schemeClr val="accent4">
                <a:lumMod val="60000"/>
                <a:lumOff val="40000"/>
              </a:schemeClr>
            </a:solidFill>
          </p:spPr>
          <p:style>
            <a:lnRef idx="0">
              <a:schemeClr val="lt1">
                <a:hueOff val="0"/>
                <a:satOff val="0"/>
                <a:lumOff val="0"/>
                <a:alphaOff val="0"/>
              </a:schemeClr>
            </a:lnRef>
            <a:fillRef idx="3">
              <a:scrgbClr r="0" g="0" b="0"/>
            </a:fillRef>
            <a:effectRef idx="3">
              <a:schemeClr val="accent2">
                <a:hueOff val="-727682"/>
                <a:satOff val="-41964"/>
                <a:lumOff val="4314"/>
                <a:alphaOff val="0"/>
              </a:schemeClr>
            </a:effectRef>
            <a:fontRef idx="minor">
              <a:schemeClr val="lt1"/>
            </a:fontRef>
          </p:style>
          <p:txBody>
            <a:bodyPr spcFirstLastPara="0" vert="horz" wrap="square" lIns="288186" tIns="18669" rIns="250847"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Evaluation</a:t>
              </a:r>
            </a:p>
          </p:txBody>
        </p:sp>
        <p:sp>
          <p:nvSpPr>
            <p:cNvPr id="10" name="Freeform 9"/>
            <p:cNvSpPr/>
            <p:nvPr/>
          </p:nvSpPr>
          <p:spPr>
            <a:xfrm>
              <a:off x="5122192" y="2273345"/>
              <a:ext cx="1488357" cy="460967"/>
            </a:xfrm>
            <a:custGeom>
              <a:avLst/>
              <a:gdLst>
                <a:gd name="connsiteX0" fmla="*/ 0 w 1585882"/>
                <a:gd name="connsiteY0" fmla="*/ 0 h 460967"/>
                <a:gd name="connsiteX1" fmla="*/ 1355399 w 1585882"/>
                <a:gd name="connsiteY1" fmla="*/ 0 h 460967"/>
                <a:gd name="connsiteX2" fmla="*/ 1585882 w 1585882"/>
                <a:gd name="connsiteY2" fmla="*/ 230484 h 460967"/>
                <a:gd name="connsiteX3" fmla="*/ 1355399 w 1585882"/>
                <a:gd name="connsiteY3" fmla="*/ 460967 h 460967"/>
                <a:gd name="connsiteX4" fmla="*/ 0 w 1585882"/>
                <a:gd name="connsiteY4" fmla="*/ 460967 h 460967"/>
                <a:gd name="connsiteX5" fmla="*/ 230484 w 1585882"/>
                <a:gd name="connsiteY5" fmla="*/ 230484 h 460967"/>
                <a:gd name="connsiteX6" fmla="*/ 0 w 1585882"/>
                <a:gd name="connsiteY6" fmla="*/ 0 h 46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882" h="460967">
                  <a:moveTo>
                    <a:pt x="0" y="0"/>
                  </a:moveTo>
                  <a:lnTo>
                    <a:pt x="1355399" y="0"/>
                  </a:lnTo>
                  <a:lnTo>
                    <a:pt x="1585882" y="230484"/>
                  </a:lnTo>
                  <a:lnTo>
                    <a:pt x="1355399" y="460967"/>
                  </a:lnTo>
                  <a:lnTo>
                    <a:pt x="0" y="460967"/>
                  </a:lnTo>
                  <a:lnTo>
                    <a:pt x="230484" y="230484"/>
                  </a:lnTo>
                  <a:lnTo>
                    <a:pt x="0" y="0"/>
                  </a:lnTo>
                  <a:close/>
                </a:path>
              </a:pathLst>
            </a:custGeom>
            <a:solidFill>
              <a:schemeClr val="accent2">
                <a:lumMod val="40000"/>
                <a:lumOff val="60000"/>
              </a:schemeClr>
            </a:solidFill>
          </p:spPr>
          <p:style>
            <a:lnRef idx="0">
              <a:schemeClr val="lt1">
                <a:hueOff val="0"/>
                <a:satOff val="0"/>
                <a:lumOff val="0"/>
                <a:alphaOff val="0"/>
              </a:schemeClr>
            </a:lnRef>
            <a:fillRef idx="3">
              <a:scrgbClr r="0" g="0" b="0"/>
            </a:fillRef>
            <a:effectRef idx="3">
              <a:schemeClr val="accent2">
                <a:hueOff val="-1091522"/>
                <a:satOff val="-62946"/>
                <a:lumOff val="6471"/>
                <a:alphaOff val="0"/>
              </a:schemeClr>
            </a:effectRef>
            <a:fontRef idx="minor">
              <a:schemeClr val="lt1"/>
            </a:fontRef>
          </p:style>
          <p:txBody>
            <a:bodyPr spcFirstLastPara="0" vert="horz" wrap="square" lIns="286491" tIns="18669" rIns="249152"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Award</a:t>
              </a:r>
              <a:endParaRPr lang="en-US" sz="2000" b="1" kern="1200">
                <a:solidFill>
                  <a:schemeClr val="accent5">
                    <a:lumMod val="50000"/>
                  </a:schemeClr>
                </a:solidFill>
                <a:latin typeface="Arial" panose="020B0604020202020204" pitchFamily="34" charset="0"/>
                <a:cs typeface="Arial" panose="020B0604020202020204" pitchFamily="34" charset="0"/>
              </a:endParaRPr>
            </a:p>
          </p:txBody>
        </p:sp>
        <p:sp>
          <p:nvSpPr>
            <p:cNvPr id="11" name="Freeform 10"/>
            <p:cNvSpPr/>
            <p:nvPr/>
          </p:nvSpPr>
          <p:spPr>
            <a:xfrm>
              <a:off x="6512501" y="2270166"/>
              <a:ext cx="2473118" cy="460967"/>
            </a:xfrm>
            <a:custGeom>
              <a:avLst/>
              <a:gdLst>
                <a:gd name="connsiteX0" fmla="*/ 0 w 2473118"/>
                <a:gd name="connsiteY0" fmla="*/ 0 h 460967"/>
                <a:gd name="connsiteX1" fmla="*/ 2242635 w 2473118"/>
                <a:gd name="connsiteY1" fmla="*/ 0 h 460967"/>
                <a:gd name="connsiteX2" fmla="*/ 2473118 w 2473118"/>
                <a:gd name="connsiteY2" fmla="*/ 230484 h 460967"/>
                <a:gd name="connsiteX3" fmla="*/ 2242635 w 2473118"/>
                <a:gd name="connsiteY3" fmla="*/ 460967 h 460967"/>
                <a:gd name="connsiteX4" fmla="*/ 0 w 2473118"/>
                <a:gd name="connsiteY4" fmla="*/ 460967 h 460967"/>
                <a:gd name="connsiteX5" fmla="*/ 230484 w 2473118"/>
                <a:gd name="connsiteY5" fmla="*/ 230484 h 460967"/>
                <a:gd name="connsiteX6" fmla="*/ 0 w 2473118"/>
                <a:gd name="connsiteY6" fmla="*/ 0 h 46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3118" h="460967">
                  <a:moveTo>
                    <a:pt x="0" y="0"/>
                  </a:moveTo>
                  <a:lnTo>
                    <a:pt x="2242635" y="0"/>
                  </a:lnTo>
                  <a:lnTo>
                    <a:pt x="2473118" y="230484"/>
                  </a:lnTo>
                  <a:lnTo>
                    <a:pt x="2242635" y="460967"/>
                  </a:lnTo>
                  <a:lnTo>
                    <a:pt x="0" y="460967"/>
                  </a:lnTo>
                  <a:lnTo>
                    <a:pt x="230484" y="230484"/>
                  </a:lnTo>
                  <a:lnTo>
                    <a:pt x="0" y="0"/>
                  </a:lnTo>
                  <a:close/>
                </a:path>
              </a:pathLst>
            </a:custGeom>
            <a:solidFill>
              <a:schemeClr val="accent2">
                <a:lumMod val="60000"/>
                <a:lumOff val="40000"/>
              </a:schemeClr>
            </a:solidFill>
            <a:ln w="38100">
              <a:solidFill>
                <a:srgbClr val="FFFF00"/>
              </a:solidFill>
            </a:ln>
            <a:effectLst>
              <a:glow rad="101600">
                <a:schemeClr val="accent2">
                  <a:satMod val="175000"/>
                  <a:alpha val="40000"/>
                </a:schemeClr>
              </a:glow>
              <a:outerShdw blurRad="57150" dist="19050" dir="5400000" algn="ctr" rotWithShape="0">
                <a:srgbClr val="000000">
                  <a:alpha val="63000"/>
                </a:srgbClr>
              </a:outerShdw>
            </a:effectLst>
          </p:spPr>
          <p:style>
            <a:lnRef idx="0">
              <a:schemeClr val="lt1">
                <a:hueOff val="0"/>
                <a:satOff val="0"/>
                <a:lumOff val="0"/>
                <a:alphaOff val="0"/>
              </a:schemeClr>
            </a:lnRef>
            <a:fillRef idx="3">
              <a:scrgbClr r="0" g="0" b="0"/>
            </a:fillRef>
            <a:effectRef idx="3">
              <a:schemeClr val="accent2">
                <a:hueOff val="-1455363"/>
                <a:satOff val="-83928"/>
                <a:lumOff val="8628"/>
                <a:alphaOff val="0"/>
              </a:schemeClr>
            </a:effectRef>
            <a:fontRef idx="minor">
              <a:schemeClr val="lt1"/>
            </a:fontRef>
          </p:style>
          <p:txBody>
            <a:bodyPr spcFirstLastPara="0" vert="horz" wrap="square" lIns="286491" tIns="18669" rIns="249152"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Contract Administration</a:t>
              </a:r>
            </a:p>
          </p:txBody>
        </p:sp>
      </p:grpSp>
    </p:spTree>
    <p:extLst>
      <p:ext uri="{BB962C8B-B14F-4D97-AF65-F5344CB8AC3E}">
        <p14:creationId xmlns:p14="http://schemas.microsoft.com/office/powerpoint/2010/main" val="259601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1000"/>
                                        <p:tgtEl>
                                          <p:spTgt spid="14">
                                            <p:txEl>
                                              <p:pRg st="1" end="1"/>
                                            </p:txEl>
                                          </p:spTgt>
                                        </p:tgtEl>
                                      </p:cBhvr>
                                    </p:animEffect>
                                    <p:anim calcmode="lin" valueType="num">
                                      <p:cBhvr>
                                        <p:cTn id="14"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Effect transition="in" filter="fade">
                                      <p:cBhvr>
                                        <p:cTn id="19" dur="1000"/>
                                        <p:tgtEl>
                                          <p:spTgt spid="14">
                                            <p:txEl>
                                              <p:pRg st="2" end="2"/>
                                            </p:txEl>
                                          </p:spTgt>
                                        </p:tgtEl>
                                      </p:cBhvr>
                                    </p:animEffect>
                                    <p:anim calcmode="lin" valueType="num">
                                      <p:cBhvr>
                                        <p:cTn id="20"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fade">
                                      <p:cBhvr>
                                        <p:cTn id="25" dur="1000"/>
                                        <p:tgtEl>
                                          <p:spTgt spid="14">
                                            <p:txEl>
                                              <p:pRg st="3" end="3"/>
                                            </p:txEl>
                                          </p:spTgt>
                                        </p:tgtEl>
                                      </p:cBhvr>
                                    </p:animEffect>
                                    <p:anim calcmode="lin" valueType="num">
                                      <p:cBhvr>
                                        <p:cTn id="26"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bldLvl="2"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218E3E-A323-438B-9AC8-F16F8C5BB8C1}" type="slidenum">
              <a:rPr lang="en-US" smtClean="0"/>
              <a:pPr/>
              <a:t>11</a:t>
            </a:fld>
            <a:endParaRPr lang="en-US"/>
          </a:p>
        </p:txBody>
      </p:sp>
      <p:sp>
        <p:nvSpPr>
          <p:cNvPr id="2" name="Title 1"/>
          <p:cNvSpPr>
            <a:spLocks noGrp="1"/>
          </p:cNvSpPr>
          <p:nvPr>
            <p:ph type="title"/>
          </p:nvPr>
        </p:nvSpPr>
        <p:spPr/>
        <p:txBody>
          <a:bodyPr/>
          <a:lstStyle/>
          <a:p>
            <a:r>
              <a:rPr lang="en-US"/>
              <a:t>MSRA/ABR Program</a:t>
            </a:r>
          </a:p>
        </p:txBody>
      </p:sp>
      <p:sp>
        <p:nvSpPr>
          <p:cNvPr id="13" name="TextBox 12"/>
          <p:cNvSpPr txBox="1"/>
          <p:nvPr/>
        </p:nvSpPr>
        <p:spPr bwMode="auto">
          <a:xfrm>
            <a:off x="66278" y="1142129"/>
            <a:ext cx="88312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a:spcBef>
                <a:spcPct val="20000"/>
              </a:spcBef>
              <a:spcAft>
                <a:spcPts val="600"/>
              </a:spcAft>
              <a:buClr>
                <a:srgbClr val="003399"/>
              </a:buClr>
              <a:buSzPct val="120000"/>
            </a:pPr>
            <a:r>
              <a:rPr lang="en-US" sz="3600">
                <a:solidFill>
                  <a:schemeClr val="accent4">
                    <a:lumMod val="60000"/>
                    <a:lumOff val="40000"/>
                  </a:schemeClr>
                </a:solidFill>
                <a:effectLst>
                  <a:reflection blurRad="6350" stA="60000" endA="900" endPos="58000" dir="5400000" sy="-100000" algn="bl" rotWithShape="0"/>
                </a:effectLst>
                <a:latin typeface="Arial Black" panose="020B0A04020102020204" pitchFamily="34" charset="0"/>
                <a:cs typeface="Arial" panose="020B0604020202020204" pitchFamily="34" charset="0"/>
              </a:rPr>
              <a:t>Overview</a:t>
            </a:r>
          </a:p>
        </p:txBody>
      </p:sp>
      <p:sp>
        <p:nvSpPr>
          <p:cNvPr id="14" name="TextBox 13"/>
          <p:cNvSpPr txBox="1"/>
          <p:nvPr/>
        </p:nvSpPr>
        <p:spPr bwMode="auto">
          <a:xfrm>
            <a:off x="411234" y="1710045"/>
            <a:ext cx="8644056" cy="340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marL="342900" indent="-342900">
              <a:spcBef>
                <a:spcPct val="20000"/>
              </a:spcBef>
              <a:spcAft>
                <a:spcPts val="600"/>
              </a:spcAft>
              <a:buClr>
                <a:srgbClr val="003399"/>
              </a:buClr>
              <a:buSzPct val="120000"/>
              <a:buFont typeface="Wingdings" panose="05000000000000000000" pitchFamily="2" charset="2"/>
              <a:buChar char="§"/>
            </a:pPr>
            <a:r>
              <a:rPr lang="en-US">
                <a:latin typeface="Arial" panose="020B0604020202020204" pitchFamily="34" charset="0"/>
                <a:cs typeface="Arial" panose="020B0604020202020204" pitchFamily="34" charset="0"/>
              </a:rPr>
              <a:t>The Master Ship Repair Agreement (MSRA) and Agreement for Boat Repair (ABR) program was established to ensure the Navy receives a satisfactorily repair effort and to promote an active, competitive private sector industrial base to repair Navy ships.</a:t>
            </a:r>
          </a:p>
          <a:p>
            <a:pPr marL="342900" indent="-342900">
              <a:spcBef>
                <a:spcPct val="20000"/>
              </a:spcBef>
              <a:spcAft>
                <a:spcPts val="600"/>
              </a:spcAft>
              <a:buClr>
                <a:srgbClr val="003399"/>
              </a:buClr>
              <a:buSzPct val="120000"/>
              <a:buFont typeface="Wingdings" panose="05000000000000000000" pitchFamily="2" charset="2"/>
              <a:buChar char="§"/>
            </a:pPr>
            <a:r>
              <a:rPr lang="en-US">
                <a:latin typeface="Arial" panose="020B0604020202020204" pitchFamily="34" charset="0"/>
                <a:cs typeface="Arial" panose="020B0604020202020204" pitchFamily="34" charset="0"/>
              </a:rPr>
              <a:t>MSRA and ABR is </a:t>
            </a:r>
            <a:r>
              <a:rPr lang="en-US" b="1">
                <a:latin typeface="Arial" panose="020B0604020202020204" pitchFamily="34" charset="0"/>
                <a:cs typeface="Arial" panose="020B0604020202020204" pitchFamily="34" charset="0"/>
              </a:rPr>
              <a:t>NOT</a:t>
            </a:r>
            <a:r>
              <a:rPr lang="en-US">
                <a:latin typeface="Arial" panose="020B0604020202020204" pitchFamily="34" charset="0"/>
                <a:cs typeface="Arial" panose="020B0604020202020204" pitchFamily="34" charset="0"/>
              </a:rPr>
              <a:t> a contract. These written instrument contains clauses, terms and conditions applying to future contracts for repairs, alterations, and/or additions to vessels.</a:t>
            </a:r>
          </a:p>
          <a:p>
            <a:pPr marL="342900" indent="-342900">
              <a:spcBef>
                <a:spcPct val="20000"/>
              </a:spcBef>
              <a:spcAft>
                <a:spcPts val="600"/>
              </a:spcAft>
              <a:buClr>
                <a:srgbClr val="003399"/>
              </a:buClr>
              <a:buSzPct val="120000"/>
              <a:buFont typeface="Wingdings" panose="05000000000000000000" pitchFamily="2" charset="2"/>
              <a:buChar char="§"/>
            </a:pPr>
            <a:r>
              <a:rPr lang="en-US">
                <a:latin typeface="Arial" panose="020B0604020202020204" pitchFamily="34" charset="0"/>
                <a:cs typeface="Arial" panose="020B0604020202020204" pitchFamily="34" charset="0"/>
              </a:rPr>
              <a:t>NAVSUP FLCY holds annual industry day to provide information and gather feedbacks from agreement holders and potential ship repair firms and companies about the MSRA/ABR program. The most recent industry day was conducted last 28 NOV 2022 in Sasebo, Japan.</a:t>
            </a:r>
          </a:p>
        </p:txBody>
      </p:sp>
    </p:spTree>
    <p:extLst>
      <p:ext uri="{BB962C8B-B14F-4D97-AF65-F5344CB8AC3E}">
        <p14:creationId xmlns:p14="http://schemas.microsoft.com/office/powerpoint/2010/main" val="175053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1000"/>
                                        <p:tgtEl>
                                          <p:spTgt spid="14">
                                            <p:txEl>
                                              <p:pRg st="0" end="0"/>
                                            </p:txEl>
                                          </p:spTgt>
                                        </p:tgtEl>
                                      </p:cBhvr>
                                    </p:animEffect>
                                    <p:anim calcmode="lin" valueType="num">
                                      <p:cBhvr>
                                        <p:cTn id="1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1000"/>
                                        <p:tgtEl>
                                          <p:spTgt spid="14">
                                            <p:txEl>
                                              <p:pRg st="1" end="1"/>
                                            </p:txEl>
                                          </p:spTgt>
                                        </p:tgtEl>
                                      </p:cBhvr>
                                    </p:animEffect>
                                    <p:anim calcmode="lin" valueType="num">
                                      <p:cBhvr>
                                        <p:cTn id="18"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Effect transition="in" filter="fade">
                                      <p:cBhvr>
                                        <p:cTn id="23" dur="1000"/>
                                        <p:tgtEl>
                                          <p:spTgt spid="14">
                                            <p:txEl>
                                              <p:pRg st="2" end="2"/>
                                            </p:txEl>
                                          </p:spTgt>
                                        </p:tgtEl>
                                      </p:cBhvr>
                                    </p:animEffect>
                                    <p:anim calcmode="lin" valueType="num">
                                      <p:cBhvr>
                                        <p:cTn id="24"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uiExpand="1" build="p" bldLvl="2"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218E3E-A323-438B-9AC8-F16F8C5BB8C1}" type="slidenum">
              <a:rPr lang="en-US" smtClean="0"/>
              <a:pPr/>
              <a:t>12</a:t>
            </a:fld>
            <a:endParaRPr lang="en-US"/>
          </a:p>
        </p:txBody>
      </p:sp>
      <p:sp>
        <p:nvSpPr>
          <p:cNvPr id="2" name="Title 1"/>
          <p:cNvSpPr>
            <a:spLocks noGrp="1"/>
          </p:cNvSpPr>
          <p:nvPr>
            <p:ph type="title"/>
          </p:nvPr>
        </p:nvSpPr>
        <p:spPr/>
        <p:txBody>
          <a:bodyPr/>
          <a:lstStyle/>
          <a:p>
            <a:r>
              <a:rPr lang="en-US"/>
              <a:t>MSRA/ABR Program</a:t>
            </a:r>
          </a:p>
        </p:txBody>
      </p:sp>
      <p:sp>
        <p:nvSpPr>
          <p:cNvPr id="13" name="TextBox 12"/>
          <p:cNvSpPr txBox="1"/>
          <p:nvPr/>
        </p:nvSpPr>
        <p:spPr bwMode="auto">
          <a:xfrm>
            <a:off x="66278" y="1142129"/>
            <a:ext cx="88312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a:spcBef>
                <a:spcPct val="20000"/>
              </a:spcBef>
              <a:spcAft>
                <a:spcPts val="600"/>
              </a:spcAft>
              <a:buClr>
                <a:srgbClr val="003399"/>
              </a:buClr>
              <a:buSzPct val="120000"/>
            </a:pPr>
            <a:r>
              <a:rPr lang="en-US" sz="3600">
                <a:solidFill>
                  <a:schemeClr val="accent4">
                    <a:lumMod val="60000"/>
                    <a:lumOff val="40000"/>
                  </a:schemeClr>
                </a:solidFill>
                <a:effectLst>
                  <a:reflection blurRad="6350" stA="60000" endA="900" endPos="58000" dir="5400000" sy="-100000" algn="bl" rotWithShape="0"/>
                </a:effectLst>
                <a:latin typeface="Arial Black" panose="020B0A04020102020204" pitchFamily="34" charset="0"/>
                <a:cs typeface="Arial" panose="020B0604020202020204" pitchFamily="34" charset="0"/>
              </a:rPr>
              <a:t>MSRA vs. ABR</a:t>
            </a:r>
          </a:p>
        </p:txBody>
      </p:sp>
      <p:sp>
        <p:nvSpPr>
          <p:cNvPr id="14" name="TextBox 13"/>
          <p:cNvSpPr txBox="1"/>
          <p:nvPr/>
        </p:nvSpPr>
        <p:spPr bwMode="auto">
          <a:xfrm>
            <a:off x="411234" y="1710045"/>
            <a:ext cx="8644056" cy="1609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MSRA: </a:t>
            </a:r>
            <a:r>
              <a:rPr lang="en-US">
                <a:latin typeface="Arial" panose="020B0604020202020204" pitchFamily="34" charset="0"/>
                <a:cs typeface="Arial" panose="020B0604020202020204" pitchFamily="34" charset="0"/>
              </a:rPr>
              <a:t>Firms that have the facilities, management, organization and production capabilities to perform an entire complex repair and alteration package. All MSRA holders are automatically be issued an ABR.</a:t>
            </a:r>
          </a:p>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ABR:</a:t>
            </a:r>
            <a:r>
              <a:rPr lang="en-US">
                <a:latin typeface="Arial" panose="020B0604020202020204" pitchFamily="34" charset="0"/>
                <a:cs typeface="Arial" panose="020B0604020202020204" pitchFamily="34" charset="0"/>
              </a:rPr>
              <a:t> Firms that demonstrate managerial capabilities to schedule and to control boat/craft repairs in a specific location or region.</a:t>
            </a:r>
          </a:p>
        </p:txBody>
      </p:sp>
      <p:graphicFrame>
        <p:nvGraphicFramePr>
          <p:cNvPr id="4" name="Table 3"/>
          <p:cNvGraphicFramePr>
            <a:graphicFrameLocks noGrp="1"/>
          </p:cNvGraphicFramePr>
          <p:nvPr>
            <p:extLst>
              <p:ext uri="{D42A27DB-BD31-4B8C-83A1-F6EECF244321}">
                <p14:modId xmlns:p14="http://schemas.microsoft.com/office/powerpoint/2010/main" val="1440745321"/>
              </p:ext>
            </p:extLst>
          </p:nvPr>
        </p:nvGraphicFramePr>
        <p:xfrm>
          <a:off x="836024" y="3460005"/>
          <a:ext cx="8061520" cy="2491740"/>
        </p:xfrm>
        <a:graphic>
          <a:graphicData uri="http://schemas.openxmlformats.org/drawingml/2006/table">
            <a:tbl>
              <a:tblPr firstRow="1" bandRow="1">
                <a:tableStyleId>{00A15C55-8517-42AA-B614-E9B94910E393}</a:tableStyleId>
              </a:tblPr>
              <a:tblGrid>
                <a:gridCol w="4030760">
                  <a:extLst>
                    <a:ext uri="{9D8B030D-6E8A-4147-A177-3AD203B41FA5}">
                      <a16:colId xmlns:a16="http://schemas.microsoft.com/office/drawing/2014/main" val="3648999794"/>
                    </a:ext>
                  </a:extLst>
                </a:gridCol>
                <a:gridCol w="4030760">
                  <a:extLst>
                    <a:ext uri="{9D8B030D-6E8A-4147-A177-3AD203B41FA5}">
                      <a16:colId xmlns:a16="http://schemas.microsoft.com/office/drawing/2014/main" val="1864397720"/>
                    </a:ext>
                  </a:extLst>
                </a:gridCol>
              </a:tblGrid>
              <a:tr h="427728">
                <a:tc>
                  <a:txBody>
                    <a:bodyPr/>
                    <a:lstStyle/>
                    <a:p>
                      <a:pPr algn="ctr"/>
                      <a:r>
                        <a:rPr lang="en-US" sz="2400">
                          <a:solidFill>
                            <a:schemeClr val="accent5">
                              <a:lumMod val="50000"/>
                            </a:schemeClr>
                          </a:solidFill>
                          <a:latin typeface="Arial" panose="020B0604020202020204" pitchFamily="34" charset="0"/>
                          <a:cs typeface="Arial" panose="020B0604020202020204" pitchFamily="34" charset="0"/>
                        </a:rPr>
                        <a:t>MSRA</a:t>
                      </a:r>
                    </a:p>
                  </a:txBody>
                  <a:tcPr/>
                </a:tc>
                <a:tc>
                  <a:txBody>
                    <a:bodyPr/>
                    <a:lstStyle/>
                    <a:p>
                      <a:pPr algn="ctr"/>
                      <a:r>
                        <a:rPr lang="en-US" sz="2400">
                          <a:solidFill>
                            <a:schemeClr val="accent5">
                              <a:lumMod val="50000"/>
                            </a:schemeClr>
                          </a:solidFill>
                          <a:latin typeface="Arial" panose="020B0604020202020204" pitchFamily="34" charset="0"/>
                          <a:cs typeface="Arial" panose="020B0604020202020204" pitchFamily="34" charset="0"/>
                        </a:rPr>
                        <a:t>ABR</a:t>
                      </a:r>
                    </a:p>
                  </a:txBody>
                  <a:tcPr/>
                </a:tc>
                <a:extLst>
                  <a:ext uri="{0D108BD9-81ED-4DB2-BD59-A6C34878D82A}">
                    <a16:rowId xmlns:a16="http://schemas.microsoft.com/office/drawing/2014/main" val="3125432334"/>
                  </a:ext>
                </a:extLst>
              </a:tr>
              <a:tr h="70704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A company recognized as engaged in ship repair work. MSRA contractors are required to be capable of performing 55% of the work package on a Selected Restricted Availability (SRA) of vessel.</a:t>
                      </a:r>
                    </a:p>
                  </a:txBody>
                  <a:tcPr/>
                </a:tc>
                <a:tc>
                  <a:txBody>
                    <a:bodyPr/>
                    <a:lstStyle/>
                    <a:p>
                      <a:r>
                        <a:rPr lang="en-US">
                          <a:latin typeface="Arial" panose="020B0604020202020204" pitchFamily="34" charset="0"/>
                          <a:cs typeface="Arial" panose="020B0604020202020204" pitchFamily="34" charset="0"/>
                        </a:rPr>
                        <a:t>A company primarily engaged in ship/boat/craft repair work.</a:t>
                      </a:r>
                    </a:p>
                  </a:txBody>
                  <a:tcPr/>
                </a:tc>
                <a:extLst>
                  <a:ext uri="{0D108BD9-81ED-4DB2-BD59-A6C34878D82A}">
                    <a16:rowId xmlns:a16="http://schemas.microsoft.com/office/drawing/2014/main" val="2337092918"/>
                  </a:ext>
                </a:extLst>
              </a:tr>
              <a:tr h="73152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Possess an organization capable of the full scope of planning, estimating, engineering, quality control, shipboard/off ship production and component/system testing and trials.</a:t>
                      </a:r>
                    </a:p>
                  </a:txBody>
                  <a:tcPr/>
                </a:tc>
                <a:tc>
                  <a:txBody>
                    <a:bodyPr/>
                    <a:lstStyle/>
                    <a:p>
                      <a:r>
                        <a:rPr lang="en-US">
                          <a:latin typeface="Arial" panose="020B0604020202020204" pitchFamily="34" charset="0"/>
                          <a:cs typeface="Arial" panose="020B0604020202020204" pitchFamily="34" charset="0"/>
                        </a:rPr>
                        <a:t>Qualified in at least</a:t>
                      </a:r>
                      <a:r>
                        <a:rPr lang="en-US" baseline="0">
                          <a:latin typeface="Arial" panose="020B0604020202020204" pitchFamily="34" charset="0"/>
                          <a:cs typeface="Arial" panose="020B0604020202020204" pitchFamily="34" charset="0"/>
                        </a:rPr>
                        <a:t> one trade specialties (e.g. ship fitting, sheet metal work, welding), utilizing in-house personnel with subcontractor relationships to cover the other trade specialties.</a:t>
                      </a:r>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13030497"/>
                  </a:ext>
                </a:extLst>
              </a:tr>
            </a:tbl>
          </a:graphicData>
        </a:graphic>
      </p:graphicFrame>
    </p:spTree>
    <p:extLst>
      <p:ext uri="{BB962C8B-B14F-4D97-AF65-F5344CB8AC3E}">
        <p14:creationId xmlns:p14="http://schemas.microsoft.com/office/powerpoint/2010/main" val="54451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1000"/>
                                        <p:tgtEl>
                                          <p:spTgt spid="14">
                                            <p:txEl>
                                              <p:pRg st="0" end="0"/>
                                            </p:txEl>
                                          </p:spTgt>
                                        </p:tgtEl>
                                      </p:cBhvr>
                                    </p:animEffect>
                                    <p:anim calcmode="lin" valueType="num">
                                      <p:cBhvr>
                                        <p:cTn id="1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1000"/>
                                        <p:tgtEl>
                                          <p:spTgt spid="14">
                                            <p:txEl>
                                              <p:pRg st="1" end="1"/>
                                            </p:txEl>
                                          </p:spTgt>
                                        </p:tgtEl>
                                      </p:cBhvr>
                                    </p:animEffect>
                                    <p:anim calcmode="lin" valueType="num">
                                      <p:cBhvr>
                                        <p:cTn id="18"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uiExpand="1" build="p" bldLvl="2"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218E3E-A323-438B-9AC8-F16F8C5BB8C1}" type="slidenum">
              <a:rPr lang="en-US" smtClean="0"/>
              <a:pPr/>
              <a:t>13</a:t>
            </a:fld>
            <a:endParaRPr lang="en-US"/>
          </a:p>
        </p:txBody>
      </p:sp>
      <p:sp>
        <p:nvSpPr>
          <p:cNvPr id="2" name="Title 1"/>
          <p:cNvSpPr>
            <a:spLocks noGrp="1"/>
          </p:cNvSpPr>
          <p:nvPr>
            <p:ph type="title"/>
          </p:nvPr>
        </p:nvSpPr>
        <p:spPr/>
        <p:txBody>
          <a:bodyPr/>
          <a:lstStyle/>
          <a:p>
            <a:r>
              <a:rPr lang="en-US"/>
              <a:t>MSRA/ABR Program</a:t>
            </a:r>
          </a:p>
        </p:txBody>
      </p:sp>
      <p:pic>
        <p:nvPicPr>
          <p:cNvPr id="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75" y="1140367"/>
            <a:ext cx="9143999" cy="568801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266700"/>
          </a:effectLst>
        </p:spPr>
      </p:pic>
      <p:sp>
        <p:nvSpPr>
          <p:cNvPr id="9" name="object 2"/>
          <p:cNvSpPr>
            <a:spLocks/>
          </p:cNvSpPr>
          <p:nvPr/>
        </p:nvSpPr>
        <p:spPr bwMode="auto">
          <a:xfrm>
            <a:off x="0" y="1189038"/>
            <a:ext cx="9144000" cy="0"/>
          </a:xfrm>
          <a:custGeom>
            <a:avLst/>
            <a:gdLst>
              <a:gd name="T0" fmla="*/ 0 w 9144000"/>
              <a:gd name="T1" fmla="*/ 9144000 w 9144000"/>
              <a:gd name="T2" fmla="*/ 0 60000 65536"/>
              <a:gd name="T3" fmla="*/ 0 60000 65536"/>
            </a:gdLst>
            <a:ahLst/>
            <a:cxnLst>
              <a:cxn ang="T2">
                <a:pos x="T0" y="0"/>
              </a:cxn>
              <a:cxn ang="T3">
                <a:pos x="T1" y="0"/>
              </a:cxn>
            </a:cxnLst>
            <a:rect l="0" t="0" r="r" b="b"/>
            <a:pathLst>
              <a:path w="9144000">
                <a:moveTo>
                  <a:pt x="0" y="0"/>
                </a:moveTo>
                <a:lnTo>
                  <a:pt x="9144000" y="0"/>
                </a:lnTo>
              </a:path>
            </a:pathLst>
          </a:custGeom>
          <a:noFill/>
          <a:ln w="19050">
            <a:no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 name="5-Point Star 9"/>
          <p:cNvSpPr/>
          <p:nvPr/>
        </p:nvSpPr>
        <p:spPr>
          <a:xfrm>
            <a:off x="313010" y="4382318"/>
            <a:ext cx="162120" cy="146213"/>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7030A0"/>
              </a:solidFill>
            </a:endParaRPr>
          </a:p>
        </p:txBody>
      </p:sp>
      <p:sp>
        <p:nvSpPr>
          <p:cNvPr id="11" name="TextBox 40"/>
          <p:cNvSpPr txBox="1">
            <a:spLocks noChangeArrowheads="1"/>
          </p:cNvSpPr>
          <p:nvPr/>
        </p:nvSpPr>
        <p:spPr bwMode="auto">
          <a:xfrm>
            <a:off x="7444240" y="2605951"/>
            <a:ext cx="14509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100" b="1">
                <a:solidFill>
                  <a:srgbClr val="7030A0"/>
                </a:solidFill>
              </a:rPr>
              <a:t>Japan</a:t>
            </a:r>
          </a:p>
          <a:p>
            <a:pPr algn="ctr"/>
            <a:r>
              <a:rPr lang="de-DE" altLang="en-US" sz="1100" i="1">
                <a:solidFill>
                  <a:srgbClr val="7030A0"/>
                </a:solidFill>
              </a:rPr>
              <a:t>MSRA 4 </a:t>
            </a:r>
          </a:p>
          <a:p>
            <a:pPr algn="ctr"/>
            <a:r>
              <a:rPr lang="en-US" altLang="en-US" sz="1100" i="1">
                <a:solidFill>
                  <a:srgbClr val="7030A0"/>
                </a:solidFill>
              </a:rPr>
              <a:t>ABR 19</a:t>
            </a:r>
            <a:endParaRPr lang="en-US" altLang="en-US" sz="1100" i="1">
              <a:solidFill>
                <a:srgbClr val="FF0000"/>
              </a:solidFill>
            </a:endParaRPr>
          </a:p>
          <a:p>
            <a:pPr algn="ctr"/>
            <a:r>
              <a:rPr lang="en-US" altLang="en-US" sz="900" i="1">
                <a:solidFill>
                  <a:srgbClr val="7030A0"/>
                </a:solidFill>
              </a:rPr>
              <a:t>(Including 1 MSRA , 12 ABR in Sasebo and </a:t>
            </a:r>
          </a:p>
          <a:p>
            <a:pPr algn="ctr"/>
            <a:r>
              <a:rPr lang="en-US" altLang="en-US" sz="900" i="1">
                <a:solidFill>
                  <a:srgbClr val="7030A0"/>
                </a:solidFill>
              </a:rPr>
              <a:t>2 ABR in Okinawa)</a:t>
            </a:r>
          </a:p>
        </p:txBody>
      </p:sp>
      <p:sp>
        <p:nvSpPr>
          <p:cNvPr id="12" name="TextBox 43"/>
          <p:cNvSpPr txBox="1">
            <a:spLocks noChangeArrowheads="1"/>
          </p:cNvSpPr>
          <p:nvPr/>
        </p:nvSpPr>
        <p:spPr bwMode="auto">
          <a:xfrm>
            <a:off x="5149432" y="4972861"/>
            <a:ext cx="133170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100" b="1">
                <a:solidFill>
                  <a:srgbClr val="7030A0"/>
                </a:solidFill>
              </a:rPr>
              <a:t>Philippines</a:t>
            </a:r>
          </a:p>
          <a:p>
            <a:pPr algn="ctr"/>
            <a:r>
              <a:rPr lang="en-US" altLang="en-US" sz="1100" i="1">
                <a:solidFill>
                  <a:srgbClr val="7030A0"/>
                </a:solidFill>
              </a:rPr>
              <a:t>M</a:t>
            </a:r>
            <a:r>
              <a:rPr lang="en-US" altLang="ja-JP" sz="1100" i="1">
                <a:solidFill>
                  <a:srgbClr val="7030A0"/>
                </a:solidFill>
              </a:rPr>
              <a:t>SRA 2</a:t>
            </a:r>
          </a:p>
          <a:p>
            <a:pPr algn="ctr"/>
            <a:r>
              <a:rPr lang="en-US" altLang="en-US" sz="1100" i="1">
                <a:solidFill>
                  <a:srgbClr val="7030A0"/>
                </a:solidFill>
              </a:rPr>
              <a:t>ABR    2</a:t>
            </a:r>
          </a:p>
        </p:txBody>
      </p:sp>
      <p:sp>
        <p:nvSpPr>
          <p:cNvPr id="15" name="TextBox 44"/>
          <p:cNvSpPr txBox="1">
            <a:spLocks noChangeArrowheads="1"/>
          </p:cNvSpPr>
          <p:nvPr/>
        </p:nvSpPr>
        <p:spPr bwMode="auto">
          <a:xfrm>
            <a:off x="2278117" y="5016236"/>
            <a:ext cx="162083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100" b="1">
                <a:solidFill>
                  <a:srgbClr val="7030A0"/>
                </a:solidFill>
              </a:rPr>
              <a:t>Thailand</a:t>
            </a:r>
          </a:p>
          <a:p>
            <a:pPr algn="ctr"/>
            <a:r>
              <a:rPr lang="de-DE" altLang="en-US" sz="1100" i="1">
                <a:solidFill>
                  <a:srgbClr val="7030A0"/>
                </a:solidFill>
              </a:rPr>
              <a:t>MSRA 1</a:t>
            </a:r>
          </a:p>
          <a:p>
            <a:pPr algn="ctr"/>
            <a:r>
              <a:rPr lang="en-US" altLang="en-US" sz="1100" i="1">
                <a:solidFill>
                  <a:srgbClr val="7030A0"/>
                </a:solidFill>
              </a:rPr>
              <a:t>ABR    0</a:t>
            </a:r>
          </a:p>
        </p:txBody>
      </p:sp>
      <p:sp>
        <p:nvSpPr>
          <p:cNvPr id="16" name="TextBox 45"/>
          <p:cNvSpPr txBox="1">
            <a:spLocks noChangeArrowheads="1"/>
          </p:cNvSpPr>
          <p:nvPr/>
        </p:nvSpPr>
        <p:spPr bwMode="auto">
          <a:xfrm>
            <a:off x="7661652" y="5827495"/>
            <a:ext cx="13241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100" b="1">
                <a:solidFill>
                  <a:srgbClr val="7030A0"/>
                </a:solidFill>
              </a:rPr>
              <a:t>Australia</a:t>
            </a:r>
          </a:p>
          <a:p>
            <a:pPr algn="ctr"/>
            <a:r>
              <a:rPr lang="de-DE" altLang="en-US" sz="1100" i="1">
                <a:solidFill>
                  <a:srgbClr val="7030A0"/>
                </a:solidFill>
              </a:rPr>
              <a:t>MSRA 0</a:t>
            </a:r>
          </a:p>
          <a:p>
            <a:pPr algn="ctr"/>
            <a:r>
              <a:rPr lang="en-US" altLang="en-US" sz="1100" i="1">
                <a:solidFill>
                  <a:srgbClr val="7030A0"/>
                </a:solidFill>
              </a:rPr>
              <a:t>ABR    3</a:t>
            </a:r>
          </a:p>
        </p:txBody>
      </p:sp>
      <p:sp>
        <p:nvSpPr>
          <p:cNvPr id="17" name="TextBox 46"/>
          <p:cNvSpPr txBox="1">
            <a:spLocks noChangeArrowheads="1"/>
          </p:cNvSpPr>
          <p:nvPr/>
        </p:nvSpPr>
        <p:spPr bwMode="auto">
          <a:xfrm>
            <a:off x="222730" y="4155342"/>
            <a:ext cx="145619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100" b="1">
                <a:solidFill>
                  <a:srgbClr val="7030A0"/>
                </a:solidFill>
              </a:rPr>
              <a:t>India</a:t>
            </a:r>
          </a:p>
          <a:p>
            <a:pPr algn="ctr"/>
            <a:r>
              <a:rPr lang="de-DE" altLang="en-US" sz="1100" i="1">
                <a:solidFill>
                  <a:srgbClr val="7030A0"/>
                </a:solidFill>
              </a:rPr>
              <a:t>MSRA 1</a:t>
            </a:r>
          </a:p>
          <a:p>
            <a:pPr algn="ctr"/>
            <a:r>
              <a:rPr lang="en-US" altLang="en-US" sz="1100" i="1">
                <a:solidFill>
                  <a:srgbClr val="7030A0"/>
                </a:solidFill>
              </a:rPr>
              <a:t>ABR    0</a:t>
            </a:r>
            <a:r>
              <a:rPr lang="en-US" altLang="en-US" sz="1100" b="1">
                <a:solidFill>
                  <a:srgbClr val="7030A0"/>
                </a:solidFill>
              </a:rPr>
              <a:t> </a:t>
            </a:r>
            <a:endParaRPr lang="en-US" altLang="en-US" sz="1100" i="1">
              <a:solidFill>
                <a:srgbClr val="7030A0"/>
              </a:solidFill>
            </a:endParaRPr>
          </a:p>
        </p:txBody>
      </p:sp>
      <p:sp>
        <p:nvSpPr>
          <p:cNvPr id="18" name="Rectangle 17"/>
          <p:cNvSpPr/>
          <p:nvPr/>
        </p:nvSpPr>
        <p:spPr>
          <a:xfrm>
            <a:off x="2906689" y="1702672"/>
            <a:ext cx="2919838" cy="2059598"/>
          </a:xfrm>
          <a:prstGeom prst="rect">
            <a:avLst/>
          </a:prstGeom>
          <a:solidFill>
            <a:schemeClr val="accent4">
              <a:lumMod val="20000"/>
              <a:lumOff val="8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12713" algn="l"/>
                <a:tab pos="685800" algn="l"/>
                <a:tab pos="1143000" algn="l"/>
              </a:tabLst>
            </a:pPr>
            <a:endParaRPr lang="en-US" sz="1050">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19" name="TextBox 43"/>
          <p:cNvSpPr txBox="1">
            <a:spLocks noChangeArrowheads="1"/>
          </p:cNvSpPr>
          <p:nvPr/>
        </p:nvSpPr>
        <p:spPr bwMode="auto">
          <a:xfrm>
            <a:off x="3753198" y="6101062"/>
            <a:ext cx="133170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100" b="1">
                <a:solidFill>
                  <a:srgbClr val="7030A0"/>
                </a:solidFill>
              </a:rPr>
              <a:t>Singapore</a:t>
            </a:r>
          </a:p>
          <a:p>
            <a:pPr algn="ctr"/>
            <a:r>
              <a:rPr lang="de-DE" altLang="en-US" sz="1100" i="1">
                <a:solidFill>
                  <a:srgbClr val="7030A0"/>
                </a:solidFill>
              </a:rPr>
              <a:t>MSRA 2</a:t>
            </a:r>
          </a:p>
          <a:p>
            <a:pPr algn="ctr"/>
            <a:r>
              <a:rPr lang="en-US" altLang="en-US" sz="1100" i="1">
                <a:solidFill>
                  <a:srgbClr val="7030A0"/>
                </a:solidFill>
              </a:rPr>
              <a:t>ABR    6</a:t>
            </a:r>
          </a:p>
        </p:txBody>
      </p:sp>
      <p:sp>
        <p:nvSpPr>
          <p:cNvPr id="20" name="Rectangle 19"/>
          <p:cNvSpPr/>
          <p:nvPr/>
        </p:nvSpPr>
        <p:spPr>
          <a:xfrm>
            <a:off x="2939980" y="3268685"/>
            <a:ext cx="2895783" cy="29817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solidFill>
                <a:schemeClr val="tx1"/>
              </a:solidFill>
              <a:cs typeface="Helvetica" panose="020B0604020202020204" pitchFamily="34" charset="0"/>
            </a:endParaRPr>
          </a:p>
          <a:p>
            <a:pPr algn="ctr">
              <a:defRPr/>
            </a:pPr>
            <a:r>
              <a:rPr lang="en-US" sz="1100">
                <a:solidFill>
                  <a:schemeClr val="tx1"/>
                </a:solidFill>
                <a:cs typeface="Helvetica" panose="020B0604020202020204" pitchFamily="34" charset="0"/>
              </a:rPr>
              <a:t>Nbr. of MSRA/ABR Holders as of Jun 2023</a:t>
            </a:r>
          </a:p>
        </p:txBody>
      </p:sp>
      <p:sp>
        <p:nvSpPr>
          <p:cNvPr id="21" name="TextBox 40"/>
          <p:cNvSpPr txBox="1">
            <a:spLocks noChangeArrowheads="1"/>
          </p:cNvSpPr>
          <p:nvPr/>
        </p:nvSpPr>
        <p:spPr bwMode="auto">
          <a:xfrm>
            <a:off x="5588836" y="2739782"/>
            <a:ext cx="14509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b="1">
                <a:solidFill>
                  <a:srgbClr val="7030A0"/>
                </a:solidFill>
              </a:rPr>
              <a:t>South Korea</a:t>
            </a:r>
          </a:p>
          <a:p>
            <a:pPr algn="ctr"/>
            <a:r>
              <a:rPr lang="de-DE" altLang="en-US" sz="900" i="1">
                <a:solidFill>
                  <a:srgbClr val="7030A0"/>
                </a:solidFill>
              </a:rPr>
              <a:t>MSRA 0</a:t>
            </a:r>
          </a:p>
          <a:p>
            <a:pPr algn="ctr"/>
            <a:r>
              <a:rPr lang="en-US" altLang="en-US" sz="900" i="1">
                <a:solidFill>
                  <a:srgbClr val="7030A0"/>
                </a:solidFill>
              </a:rPr>
              <a:t>ABR    4</a:t>
            </a:r>
          </a:p>
        </p:txBody>
      </p:sp>
      <p:sp>
        <p:nvSpPr>
          <p:cNvPr id="22" name="TextBox 43"/>
          <p:cNvSpPr txBox="1">
            <a:spLocks noChangeArrowheads="1"/>
          </p:cNvSpPr>
          <p:nvPr/>
        </p:nvSpPr>
        <p:spPr bwMode="auto">
          <a:xfrm>
            <a:off x="2449991" y="5861089"/>
            <a:ext cx="133170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100" b="1">
                <a:solidFill>
                  <a:schemeClr val="accent4">
                    <a:lumMod val="60000"/>
                    <a:lumOff val="40000"/>
                  </a:schemeClr>
                </a:solidFill>
              </a:rPr>
              <a:t>Malaysia</a:t>
            </a:r>
          </a:p>
          <a:p>
            <a:pPr algn="ctr"/>
            <a:r>
              <a:rPr lang="de-DE" altLang="en-US" sz="1100" i="1">
                <a:solidFill>
                  <a:schemeClr val="accent4">
                    <a:lumMod val="60000"/>
                    <a:lumOff val="40000"/>
                  </a:schemeClr>
                </a:solidFill>
              </a:rPr>
              <a:t>MSRA 0</a:t>
            </a:r>
          </a:p>
          <a:p>
            <a:pPr algn="ctr"/>
            <a:r>
              <a:rPr lang="en-US" altLang="en-US" sz="1100" i="1">
                <a:solidFill>
                  <a:schemeClr val="accent4">
                    <a:lumMod val="60000"/>
                    <a:lumOff val="40000"/>
                  </a:schemeClr>
                </a:solidFill>
              </a:rPr>
              <a:t>ABR    0</a:t>
            </a:r>
          </a:p>
        </p:txBody>
      </p:sp>
      <p:graphicFrame>
        <p:nvGraphicFramePr>
          <p:cNvPr id="23" name="Table 22"/>
          <p:cNvGraphicFramePr>
            <a:graphicFrameLocks noGrp="1"/>
          </p:cNvGraphicFramePr>
          <p:nvPr>
            <p:extLst>
              <p:ext uri="{D42A27DB-BD31-4B8C-83A1-F6EECF244321}">
                <p14:modId xmlns:p14="http://schemas.microsoft.com/office/powerpoint/2010/main" val="1617444601"/>
              </p:ext>
            </p:extLst>
          </p:nvPr>
        </p:nvGraphicFramePr>
        <p:xfrm>
          <a:off x="2993077" y="1720121"/>
          <a:ext cx="1176989" cy="1562100"/>
        </p:xfrm>
        <a:graphic>
          <a:graphicData uri="http://schemas.openxmlformats.org/drawingml/2006/table">
            <a:tbl>
              <a:tblPr/>
              <a:tblGrid>
                <a:gridCol w="847725">
                  <a:extLst>
                    <a:ext uri="{9D8B030D-6E8A-4147-A177-3AD203B41FA5}">
                      <a16:colId xmlns:a16="http://schemas.microsoft.com/office/drawing/2014/main" val="20000"/>
                    </a:ext>
                  </a:extLst>
                </a:gridCol>
                <a:gridCol w="329264">
                  <a:extLst>
                    <a:ext uri="{9D8B030D-6E8A-4147-A177-3AD203B41FA5}">
                      <a16:colId xmlns:a16="http://schemas.microsoft.com/office/drawing/2014/main" val="20001"/>
                    </a:ext>
                  </a:extLst>
                </a:gridCol>
              </a:tblGrid>
              <a:tr h="200025">
                <a:tc gridSpan="2">
                  <a:txBody>
                    <a:bodyPr/>
                    <a:lstStyle/>
                    <a:p>
                      <a:pPr algn="ctr" fontAlgn="b"/>
                      <a:r>
                        <a:rPr lang="en-US" sz="1100" b="1" i="0" u="none" strike="noStrike">
                          <a:solidFill>
                            <a:srgbClr val="000000"/>
                          </a:solidFill>
                          <a:effectLst/>
                          <a:latin typeface="Calibri" panose="020F0502020204030204" pitchFamily="34" charset="0"/>
                        </a:rPr>
                        <a:t>MSRA Holders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90500">
                <a:tc>
                  <a:txBody>
                    <a:bodyPr/>
                    <a:lstStyle/>
                    <a:p>
                      <a:pPr algn="l" fontAlgn="b"/>
                      <a:r>
                        <a:rPr lang="en-US" sz="1100" b="0" i="0" u="none" strike="noStrike">
                          <a:solidFill>
                            <a:srgbClr val="000000"/>
                          </a:solidFill>
                          <a:effectLst/>
                          <a:latin typeface="Calibri" panose="020F0502020204030204" pitchFamily="34" charset="0"/>
                        </a:rPr>
                        <a:t>Japan</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90500">
                <a:tc>
                  <a:txBody>
                    <a:bodyPr/>
                    <a:lstStyle/>
                    <a:p>
                      <a:pPr algn="l" fontAlgn="b"/>
                      <a:r>
                        <a:rPr lang="en-US" sz="1100" b="0" i="0" u="none" strike="noStrike">
                          <a:solidFill>
                            <a:srgbClr val="000000"/>
                          </a:solidFill>
                          <a:effectLst/>
                          <a:latin typeface="Calibri" panose="020F0502020204030204" pitchFamily="34" charset="0"/>
                        </a:rPr>
                        <a:t>Singapore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190500">
                <a:tc>
                  <a:txBody>
                    <a:bodyPr/>
                    <a:lstStyle/>
                    <a:p>
                      <a:pPr algn="l" fontAlgn="b"/>
                      <a:r>
                        <a:rPr lang="en-US" sz="1100" b="0" i="0" u="none" strike="noStrike">
                          <a:solidFill>
                            <a:srgbClr val="000000"/>
                          </a:solidFill>
                          <a:effectLst/>
                          <a:latin typeface="Calibri" panose="020F0502020204030204" pitchFamily="34" charset="0"/>
                        </a:rPr>
                        <a:t>Philippines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190500">
                <a:tc>
                  <a:txBody>
                    <a:bodyPr/>
                    <a:lstStyle/>
                    <a:p>
                      <a:pPr algn="l" fontAlgn="b"/>
                      <a:r>
                        <a:rPr lang="en-US" sz="1100" b="0" i="0" u="none" strike="noStrike">
                          <a:solidFill>
                            <a:srgbClr val="000000"/>
                          </a:solidFill>
                          <a:effectLst/>
                          <a:latin typeface="Calibri" panose="020F0502020204030204" pitchFamily="34" charset="0"/>
                        </a:rPr>
                        <a:t>India</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200025">
                <a:tc>
                  <a:txBody>
                    <a:bodyPr/>
                    <a:lstStyle/>
                    <a:p>
                      <a:pPr algn="l" fontAlgn="b"/>
                      <a:r>
                        <a:rPr lang="en-US" sz="1100" b="0" i="0" u="none" strike="noStrike">
                          <a:solidFill>
                            <a:srgbClr val="000000"/>
                          </a:solidFill>
                          <a:effectLst/>
                          <a:latin typeface="Calibri" panose="020F0502020204030204" pitchFamily="34" charset="0"/>
                        </a:rPr>
                        <a:t>Thailand</a:t>
                      </a:r>
                    </a:p>
                  </a:txBody>
                  <a:tcPr marL="9525" marR="9525" marT="9525" marB="0" anchor="b">
                    <a:lnL>
                      <a:noFill/>
                    </a:lnL>
                    <a:lnR>
                      <a:noFill/>
                    </a:lnR>
                    <a:lnT>
                      <a:noFill/>
                    </a:lnT>
                    <a:lnB w="25400" cap="flat" cmpd="dbl" algn="ctr">
                      <a:no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a:noFill/>
                    </a:lnL>
                    <a:lnR>
                      <a:noFill/>
                    </a:lnR>
                    <a:lnT>
                      <a:noFill/>
                    </a:lnT>
                    <a:lnB w="25400" cap="flat" cmpd="dbl" algn="ctr">
                      <a:noFill/>
                      <a:prstDash val="solid"/>
                      <a:round/>
                      <a:headEnd type="none" w="med" len="med"/>
                      <a:tailEnd type="none" w="med" len="med"/>
                    </a:lnB>
                  </a:tcPr>
                </a:tc>
                <a:extLst>
                  <a:ext uri="{0D108BD9-81ED-4DB2-BD59-A6C34878D82A}">
                    <a16:rowId xmlns:a16="http://schemas.microsoft.com/office/drawing/2014/main" val="10006"/>
                  </a:ext>
                </a:extLst>
              </a:tr>
              <a:tr h="200025">
                <a:tc>
                  <a:txBody>
                    <a:bodyPr/>
                    <a:lstStyle/>
                    <a:p>
                      <a:pPr algn="l" fontAlgn="b"/>
                      <a:r>
                        <a:rPr lang="en-US" sz="1100" b="0" i="0" u="none" strike="noStrike">
                          <a:solidFill>
                            <a:srgbClr val="000000"/>
                          </a:solidFill>
                          <a:effectLst/>
                          <a:latin typeface="Calibri" panose="020F0502020204030204" pitchFamily="34" charset="0"/>
                        </a:rPr>
                        <a:t>Sri Lanka</a:t>
                      </a:r>
                    </a:p>
                  </a:txBody>
                  <a:tcPr marL="9525" marR="9525" marT="9525" marB="0" anchor="b">
                    <a:lnL>
                      <a:noFill/>
                    </a:lnL>
                    <a:lnR>
                      <a:noFill/>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a:noFill/>
                    </a:lnL>
                    <a:lnR>
                      <a:noFill/>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3281133"/>
                  </a:ext>
                </a:extLst>
              </a:tr>
              <a:tr h="200025">
                <a:tc>
                  <a:txBody>
                    <a:bodyPr/>
                    <a:lstStyle/>
                    <a:p>
                      <a:pPr algn="l" fontAlgn="b"/>
                      <a:r>
                        <a:rPr lang="en-US" sz="1100" b="0" i="0" u="none" strike="noStrike">
                          <a:solidFill>
                            <a:srgbClr val="000000"/>
                          </a:solidFill>
                          <a:effectLst/>
                          <a:latin typeface="Calibri" panose="020F0502020204030204" pitchFamily="34" charset="0"/>
                        </a:rPr>
                        <a:t>Total</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11</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07"/>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451479767"/>
              </p:ext>
            </p:extLst>
          </p:nvPr>
        </p:nvGraphicFramePr>
        <p:xfrm>
          <a:off x="4460227" y="1702672"/>
          <a:ext cx="1196995" cy="1362075"/>
        </p:xfrm>
        <a:graphic>
          <a:graphicData uri="http://schemas.openxmlformats.org/drawingml/2006/table">
            <a:tbl>
              <a:tblPr/>
              <a:tblGrid>
                <a:gridCol w="847725">
                  <a:extLst>
                    <a:ext uri="{9D8B030D-6E8A-4147-A177-3AD203B41FA5}">
                      <a16:colId xmlns:a16="http://schemas.microsoft.com/office/drawing/2014/main" val="20000"/>
                    </a:ext>
                  </a:extLst>
                </a:gridCol>
                <a:gridCol w="349270">
                  <a:extLst>
                    <a:ext uri="{9D8B030D-6E8A-4147-A177-3AD203B41FA5}">
                      <a16:colId xmlns:a16="http://schemas.microsoft.com/office/drawing/2014/main" val="20001"/>
                    </a:ext>
                  </a:extLst>
                </a:gridCol>
              </a:tblGrid>
              <a:tr h="200025">
                <a:tc gridSpan="2">
                  <a:txBody>
                    <a:bodyPr/>
                    <a:lstStyle/>
                    <a:p>
                      <a:pPr algn="ctr" fontAlgn="b"/>
                      <a:r>
                        <a:rPr lang="en-US" sz="1100" b="1" i="0" u="none" strike="noStrike">
                          <a:solidFill>
                            <a:srgbClr val="000000"/>
                          </a:solidFill>
                          <a:effectLst/>
                          <a:latin typeface="Calibri" panose="020F0502020204030204" pitchFamily="34" charset="0"/>
                        </a:rPr>
                        <a:t>ABR Holders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90500">
                <a:tc>
                  <a:txBody>
                    <a:bodyPr/>
                    <a:lstStyle/>
                    <a:p>
                      <a:pPr algn="l" fontAlgn="b"/>
                      <a:r>
                        <a:rPr lang="en-US" sz="1100" b="0" i="0" u="none" strike="noStrike">
                          <a:solidFill>
                            <a:srgbClr val="000000"/>
                          </a:solidFill>
                          <a:effectLst/>
                          <a:latin typeface="Calibri" panose="020F0502020204030204" pitchFamily="34" charset="0"/>
                        </a:rPr>
                        <a:t>Japan</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chemeClr val="tx1"/>
                          </a:solidFill>
                          <a:effectLst/>
                          <a:latin typeface="Calibri" panose="020F0502020204030204" pitchFamily="34" charset="0"/>
                        </a:rPr>
                        <a:t>19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90500">
                <a:tc>
                  <a:txBody>
                    <a:bodyPr/>
                    <a:lstStyle/>
                    <a:p>
                      <a:pPr algn="l" fontAlgn="b"/>
                      <a:r>
                        <a:rPr lang="en-US" sz="1100" b="0" i="0" u="none" strike="noStrike">
                          <a:solidFill>
                            <a:srgbClr val="000000"/>
                          </a:solidFill>
                          <a:effectLst/>
                          <a:latin typeface="Calibri" panose="020F0502020204030204" pitchFamily="34" charset="0"/>
                        </a:rPr>
                        <a:t>Singapore</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6</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190500">
                <a:tc>
                  <a:txBody>
                    <a:bodyPr/>
                    <a:lstStyle/>
                    <a:p>
                      <a:pPr algn="l" fontAlgn="b"/>
                      <a:r>
                        <a:rPr lang="en-US" sz="1100" b="0" i="0" u="none" strike="noStrike">
                          <a:solidFill>
                            <a:srgbClr val="000000"/>
                          </a:solidFill>
                          <a:effectLst/>
                          <a:latin typeface="Calibri" panose="020F0502020204030204" pitchFamily="34" charset="0"/>
                        </a:rPr>
                        <a:t>Philippines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190500">
                <a:tc>
                  <a:txBody>
                    <a:bodyPr/>
                    <a:lstStyle/>
                    <a:p>
                      <a:pPr algn="l" fontAlgn="b"/>
                      <a:r>
                        <a:rPr lang="en-US" sz="1100" b="0" i="0" u="none" strike="noStrike">
                          <a:solidFill>
                            <a:srgbClr val="000000"/>
                          </a:solidFill>
                          <a:effectLst/>
                          <a:latin typeface="Calibri" panose="020F0502020204030204" pitchFamily="34" charset="0"/>
                        </a:rPr>
                        <a:t>Australia</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200025">
                <a:tc>
                  <a:txBody>
                    <a:bodyPr/>
                    <a:lstStyle/>
                    <a:p>
                      <a:pPr algn="l" fontAlgn="b"/>
                      <a:r>
                        <a:rPr lang="en-US" sz="1100" b="0" i="0" u="none" strike="noStrike">
                          <a:solidFill>
                            <a:srgbClr val="000000"/>
                          </a:solidFill>
                          <a:effectLst/>
                          <a:latin typeface="Calibri" panose="020F0502020204030204" pitchFamily="34" charset="0"/>
                        </a:rPr>
                        <a:t>South Korea</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00025">
                <a:tc>
                  <a:txBody>
                    <a:bodyPr/>
                    <a:lstStyle/>
                    <a:p>
                      <a:pPr algn="l" fontAlgn="b"/>
                      <a:r>
                        <a:rPr lang="en-US" sz="1100" b="0" i="0" u="none" strike="noStrike">
                          <a:solidFill>
                            <a:srgbClr val="000000"/>
                          </a:solidFill>
                          <a:effectLst/>
                          <a:latin typeface="Calibri" panose="020F0502020204030204" pitchFamily="34" charset="0"/>
                        </a:rPr>
                        <a:t>Total</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en-US" sz="1100" b="0" i="0" u="none" strike="noStrike">
                          <a:solidFill>
                            <a:srgbClr val="000000"/>
                          </a:solidFill>
                          <a:effectLst/>
                          <a:latin typeface="Calibri" panose="020F0502020204030204" pitchFamily="34" charset="0"/>
                        </a:rPr>
                        <a:t>34</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09"/>
                  </a:ext>
                </a:extLst>
              </a:tr>
            </a:tbl>
          </a:graphicData>
        </a:graphic>
      </p:graphicFrame>
      <p:sp>
        <p:nvSpPr>
          <p:cNvPr id="25" name="5-Point Star 24"/>
          <p:cNvSpPr/>
          <p:nvPr/>
        </p:nvSpPr>
        <p:spPr>
          <a:xfrm>
            <a:off x="8408139" y="6381403"/>
            <a:ext cx="162120" cy="146213"/>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7030A0"/>
              </a:solidFill>
            </a:endParaRPr>
          </a:p>
        </p:txBody>
      </p:sp>
      <p:sp>
        <p:nvSpPr>
          <p:cNvPr id="26" name="5-Point Star 25"/>
          <p:cNvSpPr/>
          <p:nvPr/>
        </p:nvSpPr>
        <p:spPr>
          <a:xfrm>
            <a:off x="3869251" y="6462947"/>
            <a:ext cx="162120" cy="146213"/>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7030A0"/>
              </a:solidFill>
            </a:endParaRPr>
          </a:p>
        </p:txBody>
      </p:sp>
      <p:sp>
        <p:nvSpPr>
          <p:cNvPr id="27" name="5-Point Star 26"/>
          <p:cNvSpPr/>
          <p:nvPr/>
        </p:nvSpPr>
        <p:spPr>
          <a:xfrm>
            <a:off x="3503527" y="6099295"/>
            <a:ext cx="162120" cy="146213"/>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7030A0"/>
              </a:solidFill>
            </a:endParaRPr>
          </a:p>
        </p:txBody>
      </p:sp>
      <p:sp>
        <p:nvSpPr>
          <p:cNvPr id="28" name="5-Point Star 27"/>
          <p:cNvSpPr/>
          <p:nvPr/>
        </p:nvSpPr>
        <p:spPr>
          <a:xfrm>
            <a:off x="3485380" y="5121974"/>
            <a:ext cx="162120" cy="146213"/>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7030A0"/>
              </a:solidFill>
            </a:endParaRPr>
          </a:p>
        </p:txBody>
      </p:sp>
      <p:sp>
        <p:nvSpPr>
          <p:cNvPr id="29" name="5-Point Star 28"/>
          <p:cNvSpPr/>
          <p:nvPr/>
        </p:nvSpPr>
        <p:spPr>
          <a:xfrm>
            <a:off x="5727729" y="4809989"/>
            <a:ext cx="162120" cy="146213"/>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7030A0"/>
              </a:solidFill>
            </a:endParaRPr>
          </a:p>
        </p:txBody>
      </p:sp>
      <p:sp>
        <p:nvSpPr>
          <p:cNvPr id="30" name="5-Point Star 29"/>
          <p:cNvSpPr/>
          <p:nvPr/>
        </p:nvSpPr>
        <p:spPr>
          <a:xfrm>
            <a:off x="6473263" y="2641454"/>
            <a:ext cx="162120" cy="146213"/>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7030A0"/>
              </a:solidFill>
            </a:endParaRPr>
          </a:p>
        </p:txBody>
      </p:sp>
      <p:sp>
        <p:nvSpPr>
          <p:cNvPr id="31" name="5-Point Star 30"/>
          <p:cNvSpPr/>
          <p:nvPr/>
        </p:nvSpPr>
        <p:spPr>
          <a:xfrm>
            <a:off x="8008232" y="2517754"/>
            <a:ext cx="162120" cy="146213"/>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7030A0"/>
              </a:solidFill>
            </a:endParaRPr>
          </a:p>
        </p:txBody>
      </p:sp>
      <p:pic>
        <p:nvPicPr>
          <p:cNvPr id="32" name="Picture 31"/>
          <p:cNvPicPr>
            <a:picLocks noChangeAspect="1"/>
          </p:cNvPicPr>
          <p:nvPr/>
        </p:nvPicPr>
        <p:blipFill>
          <a:blip r:embed="rId4"/>
          <a:stretch>
            <a:fillRect/>
          </a:stretch>
        </p:blipFill>
        <p:spPr>
          <a:xfrm>
            <a:off x="6535274" y="3543949"/>
            <a:ext cx="213378" cy="188992"/>
          </a:xfrm>
          <a:prstGeom prst="rect">
            <a:avLst/>
          </a:prstGeom>
          <a:ln>
            <a:noFill/>
          </a:ln>
        </p:spPr>
      </p:pic>
      <p:sp>
        <p:nvSpPr>
          <p:cNvPr id="33" name="TextBox 42"/>
          <p:cNvSpPr txBox="1">
            <a:spLocks noChangeArrowheads="1"/>
          </p:cNvSpPr>
          <p:nvPr/>
        </p:nvSpPr>
        <p:spPr bwMode="auto">
          <a:xfrm>
            <a:off x="5913010" y="3730458"/>
            <a:ext cx="14506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b="1">
                <a:solidFill>
                  <a:srgbClr val="0070C0"/>
                </a:solidFill>
              </a:rPr>
              <a:t>Okinawa</a:t>
            </a:r>
          </a:p>
          <a:p>
            <a:pPr algn="ctr"/>
            <a:r>
              <a:rPr lang="de-DE" altLang="en-US" sz="900" i="1">
                <a:solidFill>
                  <a:srgbClr val="0070C0"/>
                </a:solidFill>
              </a:rPr>
              <a:t>MSRA 0</a:t>
            </a:r>
          </a:p>
          <a:p>
            <a:pPr algn="ctr"/>
            <a:r>
              <a:rPr lang="de-DE" altLang="en-US" sz="900" i="1">
                <a:solidFill>
                  <a:srgbClr val="0070C0"/>
                </a:solidFill>
              </a:rPr>
              <a:t>ABR    2</a:t>
            </a:r>
            <a:endParaRPr lang="en-US" altLang="en-US" sz="900" i="1">
              <a:solidFill>
                <a:srgbClr val="0070C0"/>
              </a:solidFill>
            </a:endParaRPr>
          </a:p>
        </p:txBody>
      </p:sp>
      <p:pic>
        <p:nvPicPr>
          <p:cNvPr id="34" name="Picture 33"/>
          <p:cNvPicPr>
            <a:picLocks noChangeAspect="1"/>
          </p:cNvPicPr>
          <p:nvPr/>
        </p:nvPicPr>
        <p:blipFill>
          <a:blip r:embed="rId4"/>
          <a:stretch>
            <a:fillRect/>
          </a:stretch>
        </p:blipFill>
        <p:spPr>
          <a:xfrm>
            <a:off x="6867497" y="2787667"/>
            <a:ext cx="213378" cy="188992"/>
          </a:xfrm>
          <a:prstGeom prst="rect">
            <a:avLst/>
          </a:prstGeom>
          <a:ln>
            <a:noFill/>
          </a:ln>
        </p:spPr>
      </p:pic>
      <p:sp>
        <p:nvSpPr>
          <p:cNvPr id="35" name="TextBox 42"/>
          <p:cNvSpPr txBox="1">
            <a:spLocks noChangeArrowheads="1"/>
          </p:cNvSpPr>
          <p:nvPr/>
        </p:nvSpPr>
        <p:spPr bwMode="auto">
          <a:xfrm>
            <a:off x="6271841" y="2960382"/>
            <a:ext cx="14506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900" b="1">
                <a:solidFill>
                  <a:srgbClr val="0070C0"/>
                </a:solidFill>
              </a:rPr>
              <a:t>Sasebo</a:t>
            </a:r>
          </a:p>
          <a:p>
            <a:pPr algn="ctr"/>
            <a:r>
              <a:rPr lang="de-DE" altLang="en-US" sz="900" i="1">
                <a:solidFill>
                  <a:srgbClr val="0070C0"/>
                </a:solidFill>
              </a:rPr>
              <a:t>MSRA 1</a:t>
            </a:r>
          </a:p>
          <a:p>
            <a:pPr algn="ctr"/>
            <a:r>
              <a:rPr lang="de-DE" altLang="en-US" sz="900" i="1">
                <a:solidFill>
                  <a:srgbClr val="0070C0"/>
                </a:solidFill>
              </a:rPr>
              <a:t>ABR 12</a:t>
            </a:r>
            <a:endParaRPr lang="en-US" altLang="en-US" sz="900" i="1">
              <a:solidFill>
                <a:srgbClr val="FF0000"/>
              </a:solidFill>
            </a:endParaRPr>
          </a:p>
        </p:txBody>
      </p:sp>
      <p:sp>
        <p:nvSpPr>
          <p:cNvPr id="36" name="TextBox 46"/>
          <p:cNvSpPr txBox="1">
            <a:spLocks noChangeArrowheads="1"/>
          </p:cNvSpPr>
          <p:nvPr/>
        </p:nvSpPr>
        <p:spPr bwMode="auto">
          <a:xfrm>
            <a:off x="736872" y="5453249"/>
            <a:ext cx="145619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100" b="1">
                <a:solidFill>
                  <a:srgbClr val="7030A0"/>
                </a:solidFill>
              </a:rPr>
              <a:t>Sri Lanka</a:t>
            </a:r>
          </a:p>
          <a:p>
            <a:pPr algn="ctr"/>
            <a:r>
              <a:rPr lang="de-DE" altLang="en-US" sz="1100" i="1">
                <a:solidFill>
                  <a:srgbClr val="7030A0"/>
                </a:solidFill>
              </a:rPr>
              <a:t>MSRA 1</a:t>
            </a:r>
          </a:p>
          <a:p>
            <a:pPr algn="ctr"/>
            <a:r>
              <a:rPr lang="en-US" altLang="en-US" sz="1100" i="1">
                <a:solidFill>
                  <a:srgbClr val="7030A0"/>
                </a:solidFill>
              </a:rPr>
              <a:t>ABR    0</a:t>
            </a:r>
            <a:r>
              <a:rPr lang="en-US" altLang="en-US" sz="1100" b="1">
                <a:solidFill>
                  <a:srgbClr val="7030A0"/>
                </a:solidFill>
              </a:rPr>
              <a:t> </a:t>
            </a:r>
            <a:endParaRPr lang="en-US" altLang="en-US" sz="1100" i="1">
              <a:solidFill>
                <a:srgbClr val="7030A0"/>
              </a:solidFill>
            </a:endParaRPr>
          </a:p>
        </p:txBody>
      </p:sp>
      <p:sp>
        <p:nvSpPr>
          <p:cNvPr id="37" name="5-Point Star 36"/>
          <p:cNvSpPr/>
          <p:nvPr/>
        </p:nvSpPr>
        <p:spPr>
          <a:xfrm>
            <a:off x="946400" y="5616400"/>
            <a:ext cx="162120" cy="146213"/>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7030A0"/>
              </a:solidFill>
            </a:endParaRPr>
          </a:p>
        </p:txBody>
      </p:sp>
      <p:sp>
        <p:nvSpPr>
          <p:cNvPr id="38" name="Title 1"/>
          <p:cNvSpPr txBox="1">
            <a:spLocks/>
          </p:cNvSpPr>
          <p:nvPr/>
        </p:nvSpPr>
        <p:spPr>
          <a:xfrm>
            <a:off x="115524" y="1189038"/>
            <a:ext cx="4029587" cy="458042"/>
          </a:xfrm>
          <a:prstGeom prst="rect">
            <a:avLst/>
          </a:prstGeom>
        </p:spPr>
        <p:txBody>
          <a:bodyPr vert="horz" lIns="91440" tIns="45720" rIns="91440" bIns="45720" rtlCol="0" anchor="ctr">
            <a:noAutofit/>
          </a:bodyPr>
          <a:lstStyle>
            <a:lvl1pPr algn="r" defTabSz="685800" rtl="0" eaLnBrk="1" latinLnBrk="0" hangingPunct="1">
              <a:lnSpc>
                <a:spcPct val="100000"/>
              </a:lnSpc>
              <a:spcBef>
                <a:spcPct val="0"/>
              </a:spcBef>
              <a:buNone/>
              <a:defRPr sz="2400" b="1" kern="1200">
                <a:solidFill>
                  <a:srgbClr val="FFC000"/>
                </a:solidFill>
                <a:latin typeface="Arial" panose="020B0604020202020204" pitchFamily="34" charset="0"/>
                <a:ea typeface="+mj-ea"/>
                <a:cs typeface="Arial" panose="020B0604020202020204" pitchFamily="34" charset="0"/>
              </a:defRPr>
            </a:lvl1pPr>
          </a:lstStyle>
          <a:p>
            <a:pPr algn="l"/>
            <a:r>
              <a:rPr lang="en-US">
                <a:solidFill>
                  <a:schemeClr val="accent5">
                    <a:lumMod val="50000"/>
                  </a:schemeClr>
                </a:solidFill>
              </a:rPr>
              <a:t>Current MSRA/ABR</a:t>
            </a:r>
          </a:p>
        </p:txBody>
      </p:sp>
    </p:spTree>
    <p:extLst>
      <p:ext uri="{BB962C8B-B14F-4D97-AF65-F5344CB8AC3E}">
        <p14:creationId xmlns:p14="http://schemas.microsoft.com/office/powerpoint/2010/main" val="253299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par>
                                <p:cTn id="8" presetID="26" presetClass="emph" presetSubtype="0" fill="hold" grpId="0" nodeType="withEffect">
                                  <p:stCondLst>
                                    <p:cond delay="250"/>
                                  </p:stCondLst>
                                  <p:childTnLst>
                                    <p:animEffect transition="out" filter="fade">
                                      <p:cBhvr>
                                        <p:cTn id="9" dur="500" tmFilter="0, 0; .2, .5; .8, .5; 1, 0"/>
                                        <p:tgtEl>
                                          <p:spTgt spid="36"/>
                                        </p:tgtEl>
                                      </p:cBhvr>
                                    </p:animEffect>
                                    <p:animScale>
                                      <p:cBhvr>
                                        <p:cTn id="10" dur="250" autoRev="1" fill="hold"/>
                                        <p:tgtEl>
                                          <p:spTgt spid="36"/>
                                        </p:tgtEl>
                                      </p:cBhvr>
                                      <p:by x="105000" y="105000"/>
                                    </p:animScale>
                                  </p:childTnLst>
                                </p:cTn>
                              </p:par>
                              <p:par>
                                <p:cTn id="11" presetID="26" presetClass="emph" presetSubtype="0" fill="hold" grpId="0" nodeType="withEffect">
                                  <p:stCondLst>
                                    <p:cond delay="50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par>
                                <p:cTn id="14" presetID="26" presetClass="emph" presetSubtype="0" fill="hold" grpId="0" nodeType="withEffect">
                                  <p:stCondLst>
                                    <p:cond delay="750"/>
                                  </p:stCondLst>
                                  <p:childTnLst>
                                    <p:animEffect transition="out" filter="fade">
                                      <p:cBhvr>
                                        <p:cTn id="15" dur="500" tmFilter="0, 0; .2, .5; .8, .5; 1, 0"/>
                                        <p:tgtEl>
                                          <p:spTgt spid="12"/>
                                        </p:tgtEl>
                                      </p:cBhvr>
                                    </p:animEffect>
                                    <p:animScale>
                                      <p:cBhvr>
                                        <p:cTn id="16" dur="250" autoRev="1" fill="hold"/>
                                        <p:tgtEl>
                                          <p:spTgt spid="12"/>
                                        </p:tgtEl>
                                      </p:cBhvr>
                                      <p:by x="105000" y="105000"/>
                                    </p:animScale>
                                  </p:childTnLst>
                                </p:cTn>
                              </p:par>
                              <p:par>
                                <p:cTn id="17" presetID="26" presetClass="emph" presetSubtype="0" fill="hold" grpId="0" nodeType="withEffect">
                                  <p:stCondLst>
                                    <p:cond delay="1000"/>
                                  </p:stCondLst>
                                  <p:childTnLst>
                                    <p:animEffect transition="out" filter="fade">
                                      <p:cBhvr>
                                        <p:cTn id="18" dur="500" tmFilter="0, 0; .2, .5; .8, .5; 1, 0"/>
                                        <p:tgtEl>
                                          <p:spTgt spid="19"/>
                                        </p:tgtEl>
                                      </p:cBhvr>
                                    </p:animEffect>
                                    <p:animScale>
                                      <p:cBhvr>
                                        <p:cTn id="19" dur="250" autoRev="1" fill="hold"/>
                                        <p:tgtEl>
                                          <p:spTgt spid="19"/>
                                        </p:tgtEl>
                                      </p:cBhvr>
                                      <p:by x="105000" y="105000"/>
                                    </p:animScale>
                                  </p:childTnLst>
                                </p:cTn>
                              </p:par>
                              <p:par>
                                <p:cTn id="20" presetID="26" presetClass="emph" presetSubtype="0" fill="hold" grpId="0" nodeType="withEffect">
                                  <p:stCondLst>
                                    <p:cond delay="1250"/>
                                  </p:stCondLst>
                                  <p:childTnLst>
                                    <p:animEffect transition="out" filter="fade">
                                      <p:cBhvr>
                                        <p:cTn id="21" dur="500" tmFilter="0, 0; .2, .5; .8, .5; 1, 0"/>
                                        <p:tgtEl>
                                          <p:spTgt spid="33"/>
                                        </p:tgtEl>
                                      </p:cBhvr>
                                    </p:animEffect>
                                    <p:animScale>
                                      <p:cBhvr>
                                        <p:cTn id="22" dur="250" autoRev="1" fill="hold"/>
                                        <p:tgtEl>
                                          <p:spTgt spid="33"/>
                                        </p:tgtEl>
                                      </p:cBhvr>
                                      <p:by x="105000" y="105000"/>
                                    </p:animScale>
                                  </p:childTnLst>
                                </p:cTn>
                              </p:par>
                              <p:par>
                                <p:cTn id="23" presetID="26" presetClass="emph" presetSubtype="0" fill="hold" grpId="0" nodeType="withEffect">
                                  <p:stCondLst>
                                    <p:cond delay="1500"/>
                                  </p:stCondLst>
                                  <p:childTnLst>
                                    <p:animEffect transition="out" filter="fade">
                                      <p:cBhvr>
                                        <p:cTn id="24" dur="500" tmFilter="0, 0; .2, .5; .8, .5; 1, 0"/>
                                        <p:tgtEl>
                                          <p:spTgt spid="35"/>
                                        </p:tgtEl>
                                      </p:cBhvr>
                                    </p:animEffect>
                                    <p:animScale>
                                      <p:cBhvr>
                                        <p:cTn id="25" dur="250" autoRev="1" fill="hold"/>
                                        <p:tgtEl>
                                          <p:spTgt spid="35"/>
                                        </p:tgtEl>
                                      </p:cBhvr>
                                      <p:by x="105000" y="105000"/>
                                    </p:animScale>
                                  </p:childTnLst>
                                </p:cTn>
                              </p:par>
                              <p:par>
                                <p:cTn id="26" presetID="26" presetClass="emph" presetSubtype="0" fill="hold" grpId="0" nodeType="withEffect">
                                  <p:stCondLst>
                                    <p:cond delay="175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26" presetClass="emph" presetSubtype="0" fill="hold" grpId="0" nodeType="withEffect">
                                  <p:stCondLst>
                                    <p:cond delay="2000"/>
                                  </p:stCondLst>
                                  <p:childTnLst>
                                    <p:animEffect transition="out" filter="fade">
                                      <p:cBhvr>
                                        <p:cTn id="30" dur="500" tmFilter="0, 0; .2, .5; .8, .5; 1, 0"/>
                                        <p:tgtEl>
                                          <p:spTgt spid="16"/>
                                        </p:tgtEl>
                                      </p:cBhvr>
                                    </p:animEffect>
                                    <p:animScale>
                                      <p:cBhvr>
                                        <p:cTn id="31" dur="250" autoRev="1" fill="hold"/>
                                        <p:tgtEl>
                                          <p:spTgt spid="16"/>
                                        </p:tgtEl>
                                      </p:cBhvr>
                                      <p:by x="105000" y="105000"/>
                                    </p:animScale>
                                  </p:childTnLst>
                                </p:cTn>
                              </p:par>
                              <p:par>
                                <p:cTn id="32" presetID="26" presetClass="emph" presetSubtype="0" fill="hold" grpId="0" nodeType="withEffect">
                                  <p:stCondLst>
                                    <p:cond delay="225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cTn>
                              </p:par>
                              <p:par>
                                <p:cTn id="35" presetID="27" presetClass="emph" presetSubtype="0" fill="remove" grpId="0" nodeType="withEffect">
                                  <p:stCondLst>
                                    <p:cond delay="250"/>
                                  </p:stCondLst>
                                  <p:childTnLst>
                                    <p:animClr clrSpc="rgb" dir="cw">
                                      <p:cBhvr override="childStyle">
                                        <p:cTn id="36" dur="1250" autoRev="1" fill="remove"/>
                                        <p:tgtEl>
                                          <p:spTgt spid="31"/>
                                        </p:tgtEl>
                                        <p:attrNameLst>
                                          <p:attrName>style.color</p:attrName>
                                        </p:attrNameLst>
                                      </p:cBhvr>
                                      <p:to>
                                        <a:schemeClr val="bg1"/>
                                      </p:to>
                                    </p:animClr>
                                    <p:animClr clrSpc="rgb" dir="cw">
                                      <p:cBhvr>
                                        <p:cTn id="37" dur="1250" autoRev="1" fill="remove"/>
                                        <p:tgtEl>
                                          <p:spTgt spid="31"/>
                                        </p:tgtEl>
                                        <p:attrNameLst>
                                          <p:attrName>fillcolor</p:attrName>
                                        </p:attrNameLst>
                                      </p:cBhvr>
                                      <p:to>
                                        <a:schemeClr val="bg1"/>
                                      </p:to>
                                    </p:animClr>
                                    <p:set>
                                      <p:cBhvr>
                                        <p:cTn id="38" dur="1250" autoRev="1" fill="remove"/>
                                        <p:tgtEl>
                                          <p:spTgt spid="31"/>
                                        </p:tgtEl>
                                        <p:attrNameLst>
                                          <p:attrName>fill.type</p:attrName>
                                        </p:attrNameLst>
                                      </p:cBhvr>
                                      <p:to>
                                        <p:strVal val="solid"/>
                                      </p:to>
                                    </p:set>
                                    <p:set>
                                      <p:cBhvr>
                                        <p:cTn id="39" dur="1250" autoRev="1" fill="remove"/>
                                        <p:tgtEl>
                                          <p:spTgt spid="3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6" grpId="0"/>
      <p:bldP spid="17" grpId="0"/>
      <p:bldP spid="19" grpId="0"/>
      <p:bldP spid="21" grpId="0"/>
      <p:bldP spid="31" grpId="0" animBg="1"/>
      <p:bldP spid="33"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218E3E-A323-438B-9AC8-F16F8C5BB8C1}" type="slidenum">
              <a:rPr lang="en-US" smtClean="0"/>
              <a:pPr/>
              <a:t>14</a:t>
            </a:fld>
            <a:endParaRPr lang="en-US"/>
          </a:p>
        </p:txBody>
      </p:sp>
      <p:sp>
        <p:nvSpPr>
          <p:cNvPr id="2" name="Title 1"/>
          <p:cNvSpPr>
            <a:spLocks noGrp="1"/>
          </p:cNvSpPr>
          <p:nvPr>
            <p:ph type="title"/>
          </p:nvPr>
        </p:nvSpPr>
        <p:spPr/>
        <p:txBody>
          <a:bodyPr/>
          <a:lstStyle/>
          <a:p>
            <a:r>
              <a:rPr lang="en-US"/>
              <a:t>MSRA/ABR Program</a:t>
            </a:r>
          </a:p>
        </p:txBody>
      </p:sp>
      <p:sp>
        <p:nvSpPr>
          <p:cNvPr id="13" name="TextBox 12"/>
          <p:cNvSpPr txBox="1"/>
          <p:nvPr/>
        </p:nvSpPr>
        <p:spPr bwMode="auto">
          <a:xfrm>
            <a:off x="66278" y="1142129"/>
            <a:ext cx="88312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a:spcBef>
                <a:spcPct val="20000"/>
              </a:spcBef>
              <a:spcAft>
                <a:spcPts val="600"/>
              </a:spcAft>
              <a:buClr>
                <a:srgbClr val="003399"/>
              </a:buClr>
              <a:buSzPct val="120000"/>
            </a:pPr>
            <a:r>
              <a:rPr lang="en-US" sz="3600">
                <a:solidFill>
                  <a:schemeClr val="accent4">
                    <a:lumMod val="60000"/>
                    <a:lumOff val="40000"/>
                  </a:schemeClr>
                </a:solidFill>
                <a:effectLst>
                  <a:reflection blurRad="6350" stA="60000" endA="900" endPos="58000" dir="5400000" sy="-100000" algn="bl" rotWithShape="0"/>
                </a:effectLst>
                <a:latin typeface="Arial Black" panose="020B0A04020102020204" pitchFamily="34" charset="0"/>
                <a:cs typeface="Arial" panose="020B0604020202020204" pitchFamily="34" charset="0"/>
              </a:rPr>
              <a:t>Application Process</a:t>
            </a:r>
          </a:p>
        </p:txBody>
      </p:sp>
      <p:sp>
        <p:nvSpPr>
          <p:cNvPr id="14" name="TextBox 13"/>
          <p:cNvSpPr txBox="1"/>
          <p:nvPr/>
        </p:nvSpPr>
        <p:spPr bwMode="auto">
          <a:xfrm>
            <a:off x="172063" y="2696454"/>
            <a:ext cx="8644056" cy="393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spcCol="457200" rtlCol="0" anchor="t">
            <a:spAutoFit/>
          </a:bodyPr>
          <a:lstStyle/>
          <a:p>
            <a:pPr>
              <a:spcBef>
                <a:spcPct val="20000"/>
              </a:spcBef>
              <a:spcAft>
                <a:spcPts val="600"/>
              </a:spcAft>
              <a:buClr>
                <a:srgbClr val="003399"/>
              </a:buClr>
              <a:buSzPct val="120000"/>
            </a:pPr>
            <a:r>
              <a:rPr lang="en-US" sz="1600" b="1" dirty="0">
                <a:latin typeface="Arial"/>
                <a:cs typeface="Arial"/>
              </a:rPr>
              <a:t>Step 1: </a:t>
            </a:r>
            <a:r>
              <a:rPr lang="en-US" sz="1600" dirty="0">
                <a:latin typeface="Arial"/>
                <a:cs typeface="Arial"/>
              </a:rPr>
              <a:t>Firms or companies shall submit the Standard Form 17 (SF17) for preliminary screening of the company’s facilities, structure and shipyard.</a:t>
            </a:r>
          </a:p>
          <a:p>
            <a:pPr>
              <a:spcBef>
                <a:spcPct val="20000"/>
              </a:spcBef>
              <a:spcAft>
                <a:spcPts val="600"/>
              </a:spcAft>
              <a:buClr>
                <a:srgbClr val="003399"/>
              </a:buClr>
              <a:buSzPct val="120000"/>
            </a:pPr>
            <a:r>
              <a:rPr lang="en-US" sz="1600" b="1" dirty="0">
                <a:latin typeface="Arial"/>
                <a:cs typeface="Arial"/>
              </a:rPr>
              <a:t>Step 2:</a:t>
            </a:r>
            <a:r>
              <a:rPr lang="en-US" sz="1600" dirty="0">
                <a:latin typeface="Arial"/>
                <a:cs typeface="Arial"/>
              </a:rPr>
              <a:t> Pre-survey Questionnaire (PSQ) or Assessment Form shall be submitted for each capability requirement. On-site inspection will be conducted afterwards. </a:t>
            </a:r>
            <a:endParaRPr lang="en-US" sz="1600" dirty="0">
              <a:latin typeface="Arial" panose="020B0604020202020204" pitchFamily="34" charset="0"/>
              <a:cs typeface="Arial" panose="020B0604020202020204" pitchFamily="34" charset="0"/>
            </a:endParaRPr>
          </a:p>
          <a:p>
            <a:pPr>
              <a:spcBef>
                <a:spcPct val="20000"/>
              </a:spcBef>
              <a:spcAft>
                <a:spcPts val="600"/>
              </a:spcAft>
              <a:buClr>
                <a:srgbClr val="003399"/>
              </a:buClr>
              <a:buSzPct val="120000"/>
            </a:pPr>
            <a:r>
              <a:rPr lang="en-US" sz="1600" b="1" dirty="0">
                <a:latin typeface="Arial"/>
                <a:cs typeface="Arial"/>
              </a:rPr>
              <a:t>Step 3:</a:t>
            </a:r>
            <a:r>
              <a:rPr lang="en-US" sz="1600" dirty="0">
                <a:latin typeface="Arial"/>
                <a:cs typeface="Arial"/>
              </a:rPr>
              <a:t> Concurrently with Step 2, submit financial statements including statement of income and balance sheets. Financial data will be assessed by the Defense Contract Management Agency (DCMA).</a:t>
            </a:r>
          </a:p>
          <a:p>
            <a:pPr>
              <a:spcBef>
                <a:spcPct val="20000"/>
              </a:spcBef>
              <a:spcAft>
                <a:spcPts val="600"/>
              </a:spcAft>
              <a:buClr>
                <a:srgbClr val="003399"/>
              </a:buClr>
              <a:buSzPct val="120000"/>
            </a:pPr>
            <a:r>
              <a:rPr lang="en-US" sz="1600" b="1" dirty="0">
                <a:latin typeface="Arial"/>
                <a:cs typeface="Arial"/>
              </a:rPr>
              <a:t>Step 4:</a:t>
            </a:r>
            <a:r>
              <a:rPr lang="en-US" sz="1600" dirty="0">
                <a:latin typeface="Arial"/>
                <a:cs typeface="Arial"/>
              </a:rPr>
              <a:t> Issuance of agreement to suitable Contractors. </a:t>
            </a:r>
            <a:endParaRPr lang="en-US" sz="1600" dirty="0">
              <a:latin typeface="Arial" panose="020B0604020202020204" pitchFamily="34" charset="0"/>
              <a:cs typeface="Arial" panose="020B0604020202020204" pitchFamily="34" charset="0"/>
            </a:endParaRPr>
          </a:p>
          <a:p>
            <a:pPr>
              <a:spcBef>
                <a:spcPct val="20000"/>
              </a:spcBef>
              <a:spcAft>
                <a:spcPts val="600"/>
              </a:spcAft>
              <a:buClr>
                <a:srgbClr val="003399"/>
              </a:buClr>
              <a:buSzPct val="120000"/>
            </a:pPr>
            <a:r>
              <a:rPr lang="en-US" sz="1600" b="1" dirty="0">
                <a:latin typeface="Arial"/>
                <a:cs typeface="Arial"/>
              </a:rPr>
              <a:t>Step 5:</a:t>
            </a:r>
            <a:r>
              <a:rPr lang="en-US" sz="1600" dirty="0">
                <a:latin typeface="Arial"/>
                <a:cs typeface="Arial"/>
              </a:rPr>
              <a:t> A copy of the Master Solicitation will be issued after the agreement is signed.</a:t>
            </a:r>
          </a:p>
          <a:p>
            <a:pPr>
              <a:spcBef>
                <a:spcPct val="20000"/>
              </a:spcBef>
              <a:spcAft>
                <a:spcPts val="600"/>
              </a:spcAft>
              <a:buClr>
                <a:srgbClr val="003399"/>
              </a:buClr>
              <a:buSzPct val="120000"/>
            </a:pPr>
            <a:r>
              <a:rPr lang="en-US" sz="1600" b="1" dirty="0">
                <a:latin typeface="Arial"/>
                <a:cs typeface="Arial"/>
              </a:rPr>
              <a:t>**Timeline</a:t>
            </a:r>
            <a:r>
              <a:rPr lang="en-US" sz="1600" dirty="0">
                <a:latin typeface="Arial"/>
                <a:cs typeface="Arial"/>
              </a:rPr>
              <a:t>: The application process for the new vendor may take up to or more than a year.</a:t>
            </a:r>
          </a:p>
          <a:p>
            <a:pPr>
              <a:spcBef>
                <a:spcPct val="20000"/>
              </a:spcBef>
              <a:spcAft>
                <a:spcPts val="600"/>
              </a:spcAft>
            </a:pPr>
            <a:r>
              <a:rPr lang="en-US" sz="1600" dirty="0">
                <a:latin typeface="Arial"/>
                <a:cs typeface="Arial"/>
              </a:rPr>
              <a:t>*</a:t>
            </a:r>
            <a:r>
              <a:rPr lang="en-US" sz="1600" b="1" dirty="0">
                <a:latin typeface="Arial"/>
                <a:cs typeface="Arial"/>
              </a:rPr>
              <a:t>*MSRA/ABR Agreement</a:t>
            </a:r>
            <a:r>
              <a:rPr lang="en-US" sz="1600" dirty="0">
                <a:latin typeface="Arial"/>
                <a:cs typeface="Arial"/>
              </a:rPr>
              <a:t>: The agreement is valid up to 5 years. </a:t>
            </a:r>
          </a:p>
          <a:p>
            <a:pPr>
              <a:spcBef>
                <a:spcPct val="20000"/>
              </a:spcBef>
              <a:spcAft>
                <a:spcPts val="600"/>
              </a:spcAft>
            </a:pPr>
            <a:r>
              <a:rPr lang="en-US" sz="1600" dirty="0">
                <a:latin typeface="Arial"/>
                <a:cs typeface="Arial"/>
              </a:rPr>
              <a:t>**</a:t>
            </a:r>
            <a:r>
              <a:rPr lang="en-US" sz="1600" b="1" dirty="0">
                <a:latin typeface="Arial"/>
                <a:cs typeface="Arial"/>
              </a:rPr>
              <a:t>Recertification</a:t>
            </a:r>
            <a:r>
              <a:rPr lang="en-US" sz="1600" dirty="0">
                <a:latin typeface="Arial"/>
                <a:cs typeface="Arial"/>
              </a:rPr>
              <a:t>: The process starts 6-12 months before the agreement expires.</a:t>
            </a:r>
            <a:endParaRPr lang="en-US" sz="1600" dirty="0">
              <a:latin typeface="Arial" panose="020B0604020202020204" pitchFamily="34" charset="0"/>
              <a:cs typeface="Arial" panose="020B0604020202020204" pitchFamily="34" charset="0"/>
            </a:endParaRPr>
          </a:p>
        </p:txBody>
      </p:sp>
      <p:graphicFrame>
        <p:nvGraphicFramePr>
          <p:cNvPr id="9" name="Diagram 8"/>
          <p:cNvGraphicFramePr/>
          <p:nvPr>
            <p:extLst>
              <p:ext uri="{D42A27DB-BD31-4B8C-83A1-F6EECF244321}">
                <p14:modId xmlns:p14="http://schemas.microsoft.com/office/powerpoint/2010/main" val="1087406970"/>
              </p:ext>
            </p:extLst>
          </p:nvPr>
        </p:nvGraphicFramePr>
        <p:xfrm>
          <a:off x="253487" y="1846215"/>
          <a:ext cx="8481209" cy="722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98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fade">
                                      <p:cBhvr>
                                        <p:cTn id="16" dur="1500"/>
                                        <p:tgtEl>
                                          <p:spTgt spid="14">
                                            <p:txEl>
                                              <p:pRg st="0" end="0"/>
                                            </p:txEl>
                                          </p:spTgt>
                                        </p:tgtEl>
                                      </p:cBhvr>
                                    </p:animEffect>
                                    <p:anim calcmode="lin" valueType="num">
                                      <p:cBhvr>
                                        <p:cTn id="17" dur="1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8" dur="1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1500"/>
                                        <p:tgtEl>
                                          <p:spTgt spid="14">
                                            <p:txEl>
                                              <p:pRg st="1" end="1"/>
                                            </p:txEl>
                                          </p:spTgt>
                                        </p:tgtEl>
                                      </p:cBhvr>
                                    </p:animEffect>
                                    <p:anim calcmode="lin" valueType="num">
                                      <p:cBhvr>
                                        <p:cTn id="23" dur="15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4" dur="15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42" presetClass="entr" presetSubtype="0" fill="hold" grpId="0" nodeType="after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fade">
                                      <p:cBhvr>
                                        <p:cTn id="28" dur="1500"/>
                                        <p:tgtEl>
                                          <p:spTgt spid="14">
                                            <p:txEl>
                                              <p:pRg st="2" end="2"/>
                                            </p:txEl>
                                          </p:spTgt>
                                        </p:tgtEl>
                                      </p:cBhvr>
                                    </p:animEffect>
                                    <p:anim calcmode="lin" valueType="num">
                                      <p:cBhvr>
                                        <p:cTn id="29" dur="15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0" dur="15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grpId="0" nodeType="afterEffect">
                                  <p:stCondLst>
                                    <p:cond delay="0"/>
                                  </p:stCondLst>
                                  <p:childTnLst>
                                    <p:set>
                                      <p:cBhvr>
                                        <p:cTn id="33" dur="1" fill="hold">
                                          <p:stCondLst>
                                            <p:cond delay="0"/>
                                          </p:stCondLst>
                                        </p:cTn>
                                        <p:tgtEl>
                                          <p:spTgt spid="14">
                                            <p:txEl>
                                              <p:pRg st="3" end="3"/>
                                            </p:txEl>
                                          </p:spTgt>
                                        </p:tgtEl>
                                        <p:attrNameLst>
                                          <p:attrName>style.visibility</p:attrName>
                                        </p:attrNameLst>
                                      </p:cBhvr>
                                      <p:to>
                                        <p:strVal val="visible"/>
                                      </p:to>
                                    </p:set>
                                    <p:animEffect transition="in" filter="fade">
                                      <p:cBhvr>
                                        <p:cTn id="34" dur="1500"/>
                                        <p:tgtEl>
                                          <p:spTgt spid="14">
                                            <p:txEl>
                                              <p:pRg st="3" end="3"/>
                                            </p:txEl>
                                          </p:spTgt>
                                        </p:tgtEl>
                                      </p:cBhvr>
                                    </p:animEffect>
                                    <p:anim calcmode="lin" valueType="num">
                                      <p:cBhvr>
                                        <p:cTn id="35" dur="15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6" dur="15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7000"/>
                            </p:stCondLst>
                            <p:childTnLst>
                              <p:par>
                                <p:cTn id="38" presetID="42" presetClass="entr" presetSubtype="0" fill="hold" grpId="0" nodeType="after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Effect transition="in" filter="fade">
                                      <p:cBhvr>
                                        <p:cTn id="40" dur="1500"/>
                                        <p:tgtEl>
                                          <p:spTgt spid="14">
                                            <p:txEl>
                                              <p:pRg st="4" end="4"/>
                                            </p:txEl>
                                          </p:spTgt>
                                        </p:tgtEl>
                                      </p:cBhvr>
                                    </p:animEffect>
                                    <p:anim calcmode="lin" valueType="num">
                                      <p:cBhvr>
                                        <p:cTn id="41" dur="15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42" dur="15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par>
                          <p:cTn id="43" fill="hold">
                            <p:stCondLst>
                              <p:cond delay="8500"/>
                            </p:stCondLst>
                            <p:childTnLst>
                              <p:par>
                                <p:cTn id="44" presetID="42" presetClass="entr" presetSubtype="0" fill="hold" grpId="0" nodeType="afterEffect">
                                  <p:stCondLst>
                                    <p:cond delay="0"/>
                                  </p:stCondLst>
                                  <p:childTnLst>
                                    <p:set>
                                      <p:cBhvr>
                                        <p:cTn id="45" dur="1" fill="hold">
                                          <p:stCondLst>
                                            <p:cond delay="0"/>
                                          </p:stCondLst>
                                        </p:cTn>
                                        <p:tgtEl>
                                          <p:spTgt spid="14">
                                            <p:txEl>
                                              <p:pRg st="5" end="5"/>
                                            </p:txEl>
                                          </p:spTgt>
                                        </p:tgtEl>
                                        <p:attrNameLst>
                                          <p:attrName>style.visibility</p:attrName>
                                        </p:attrNameLst>
                                      </p:cBhvr>
                                      <p:to>
                                        <p:strVal val="visible"/>
                                      </p:to>
                                    </p:set>
                                    <p:animEffect transition="in" filter="fade">
                                      <p:cBhvr>
                                        <p:cTn id="46" dur="1500"/>
                                        <p:tgtEl>
                                          <p:spTgt spid="14">
                                            <p:txEl>
                                              <p:pRg st="5" end="5"/>
                                            </p:txEl>
                                          </p:spTgt>
                                        </p:tgtEl>
                                      </p:cBhvr>
                                    </p:animEffect>
                                    <p:anim calcmode="lin" valueType="num">
                                      <p:cBhvr>
                                        <p:cTn id="47" dur="15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48" dur="15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par>
                          <p:cTn id="49" fill="hold">
                            <p:stCondLst>
                              <p:cond delay="10000"/>
                            </p:stCondLst>
                            <p:childTnLst>
                              <p:par>
                                <p:cTn id="50" presetID="42" presetClass="entr" presetSubtype="0" fill="hold" grpId="0" nodeType="afterEffect">
                                  <p:stCondLst>
                                    <p:cond delay="0"/>
                                  </p:stCondLst>
                                  <p:childTnLst>
                                    <p:set>
                                      <p:cBhvr>
                                        <p:cTn id="51" dur="1" fill="hold">
                                          <p:stCondLst>
                                            <p:cond delay="0"/>
                                          </p:stCondLst>
                                        </p:cTn>
                                        <p:tgtEl>
                                          <p:spTgt spid="14">
                                            <p:txEl>
                                              <p:pRg st="6" end="6"/>
                                            </p:txEl>
                                          </p:spTgt>
                                        </p:tgtEl>
                                        <p:attrNameLst>
                                          <p:attrName>style.visibility</p:attrName>
                                        </p:attrNameLst>
                                      </p:cBhvr>
                                      <p:to>
                                        <p:strVal val="visible"/>
                                      </p:to>
                                    </p:set>
                                    <p:animEffect transition="in" filter="fade">
                                      <p:cBhvr>
                                        <p:cTn id="52" dur="1500"/>
                                        <p:tgtEl>
                                          <p:spTgt spid="14">
                                            <p:txEl>
                                              <p:pRg st="6" end="6"/>
                                            </p:txEl>
                                          </p:spTgt>
                                        </p:tgtEl>
                                      </p:cBhvr>
                                    </p:animEffect>
                                    <p:anim calcmode="lin" valueType="num">
                                      <p:cBhvr>
                                        <p:cTn id="53" dur="15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54" dur="15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par>
                          <p:cTn id="55" fill="hold">
                            <p:stCondLst>
                              <p:cond delay="11500"/>
                            </p:stCondLst>
                            <p:childTnLst>
                              <p:par>
                                <p:cTn id="56" presetID="42" presetClass="entr" presetSubtype="0" fill="hold" grpId="0" nodeType="afterEffect">
                                  <p:stCondLst>
                                    <p:cond delay="0"/>
                                  </p:stCondLst>
                                  <p:childTnLst>
                                    <p:set>
                                      <p:cBhvr>
                                        <p:cTn id="57" dur="1" fill="hold">
                                          <p:stCondLst>
                                            <p:cond delay="0"/>
                                          </p:stCondLst>
                                        </p:cTn>
                                        <p:tgtEl>
                                          <p:spTgt spid="14">
                                            <p:txEl>
                                              <p:pRg st="7" end="7"/>
                                            </p:txEl>
                                          </p:spTgt>
                                        </p:tgtEl>
                                        <p:attrNameLst>
                                          <p:attrName>style.visibility</p:attrName>
                                        </p:attrNameLst>
                                      </p:cBhvr>
                                      <p:to>
                                        <p:strVal val="visible"/>
                                      </p:to>
                                    </p:set>
                                    <p:animEffect transition="in" filter="fade">
                                      <p:cBhvr>
                                        <p:cTn id="58" dur="1500"/>
                                        <p:tgtEl>
                                          <p:spTgt spid="14">
                                            <p:txEl>
                                              <p:pRg st="7" end="7"/>
                                            </p:txEl>
                                          </p:spTgt>
                                        </p:tgtEl>
                                      </p:cBhvr>
                                    </p:animEffect>
                                    <p:anim calcmode="lin" valueType="num">
                                      <p:cBhvr>
                                        <p:cTn id="59" dur="15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60" dur="1500" fill="hold"/>
                                        <p:tgtEl>
                                          <p:spTgt spid="1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uiExpand="1" build="p" bldLvl="2" advAuto="0"/>
      <p:bldGraphic spid="9"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218E3E-A323-438B-9AC8-F16F8C5BB8C1}" type="slidenum">
              <a:rPr lang="en-US" smtClean="0"/>
              <a:pPr/>
              <a:t>15</a:t>
            </a:fld>
            <a:endParaRPr lang="en-US"/>
          </a:p>
        </p:txBody>
      </p:sp>
      <p:sp>
        <p:nvSpPr>
          <p:cNvPr id="2" name="Title 1"/>
          <p:cNvSpPr>
            <a:spLocks noGrp="1"/>
          </p:cNvSpPr>
          <p:nvPr>
            <p:ph type="title"/>
          </p:nvPr>
        </p:nvSpPr>
        <p:spPr/>
        <p:txBody>
          <a:bodyPr/>
          <a:lstStyle/>
          <a:p>
            <a:r>
              <a:rPr lang="en-US"/>
              <a:t>MSRA/ABR Program</a:t>
            </a:r>
          </a:p>
        </p:txBody>
      </p:sp>
      <p:sp>
        <p:nvSpPr>
          <p:cNvPr id="13" name="TextBox 12"/>
          <p:cNvSpPr txBox="1"/>
          <p:nvPr/>
        </p:nvSpPr>
        <p:spPr bwMode="auto">
          <a:xfrm>
            <a:off x="66278" y="1142129"/>
            <a:ext cx="88312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a:spcBef>
                <a:spcPct val="20000"/>
              </a:spcBef>
              <a:spcAft>
                <a:spcPts val="600"/>
              </a:spcAft>
              <a:buClr>
                <a:srgbClr val="003399"/>
              </a:buClr>
              <a:buSzPct val="120000"/>
            </a:pPr>
            <a:r>
              <a:rPr lang="en-US" sz="3600">
                <a:solidFill>
                  <a:schemeClr val="accent4">
                    <a:lumMod val="60000"/>
                    <a:lumOff val="40000"/>
                  </a:schemeClr>
                </a:solidFill>
                <a:effectLst>
                  <a:reflection blurRad="6350" stA="60000" endA="900" endPos="58000" dir="5400000" sy="-100000" algn="bl" rotWithShape="0"/>
                </a:effectLst>
                <a:latin typeface="Arial Black" panose="020B0A04020102020204" pitchFamily="34" charset="0"/>
                <a:cs typeface="Arial" panose="020B0604020202020204" pitchFamily="34" charset="0"/>
              </a:rPr>
              <a:t>POC</a:t>
            </a:r>
          </a:p>
        </p:txBody>
      </p:sp>
      <p:graphicFrame>
        <p:nvGraphicFramePr>
          <p:cNvPr id="7" name="Table 6"/>
          <p:cNvGraphicFramePr>
            <a:graphicFrameLocks noGrp="1"/>
          </p:cNvGraphicFramePr>
          <p:nvPr>
            <p:extLst>
              <p:ext uri="{D42A27DB-BD31-4B8C-83A1-F6EECF244321}">
                <p14:modId xmlns:p14="http://schemas.microsoft.com/office/powerpoint/2010/main" val="116695473"/>
              </p:ext>
            </p:extLst>
          </p:nvPr>
        </p:nvGraphicFramePr>
        <p:xfrm>
          <a:off x="577489" y="2140464"/>
          <a:ext cx="8061519" cy="1901358"/>
        </p:xfrm>
        <a:graphic>
          <a:graphicData uri="http://schemas.openxmlformats.org/drawingml/2006/table">
            <a:tbl>
              <a:tblPr firstRow="1" bandRow="1">
                <a:tableStyleId>{00A15C55-8517-42AA-B614-E9B94910E393}</a:tableStyleId>
              </a:tblPr>
              <a:tblGrid>
                <a:gridCol w="4107656">
                  <a:extLst>
                    <a:ext uri="{9D8B030D-6E8A-4147-A177-3AD203B41FA5}">
                      <a16:colId xmlns:a16="http://schemas.microsoft.com/office/drawing/2014/main" val="3648999794"/>
                    </a:ext>
                  </a:extLst>
                </a:gridCol>
                <a:gridCol w="3953863">
                  <a:extLst>
                    <a:ext uri="{9D8B030D-6E8A-4147-A177-3AD203B41FA5}">
                      <a16:colId xmlns:a16="http://schemas.microsoft.com/office/drawing/2014/main" val="1864397720"/>
                    </a:ext>
                  </a:extLst>
                </a:gridCol>
              </a:tblGrid>
              <a:tr h="450692">
                <a:tc>
                  <a:txBody>
                    <a:bodyPr/>
                    <a:lstStyle/>
                    <a:p>
                      <a:pPr algn="ctr"/>
                      <a:r>
                        <a:rPr lang="en-US" sz="1800" dirty="0">
                          <a:solidFill>
                            <a:schemeClr val="accent5">
                              <a:lumMod val="50000"/>
                            </a:schemeClr>
                          </a:solidFill>
                          <a:latin typeface="Arial"/>
                          <a:cs typeface="Arial"/>
                        </a:rPr>
                        <a:t>AOR</a:t>
                      </a:r>
                    </a:p>
                  </a:txBody>
                  <a:tcPr/>
                </a:tc>
                <a:tc>
                  <a:txBody>
                    <a:bodyPr/>
                    <a:lstStyle/>
                    <a:p>
                      <a:pPr algn="ctr"/>
                      <a:r>
                        <a:rPr lang="en-US" sz="1800" baseline="0" dirty="0">
                          <a:solidFill>
                            <a:schemeClr val="accent5">
                              <a:lumMod val="50000"/>
                            </a:schemeClr>
                          </a:solidFill>
                          <a:latin typeface="Arial"/>
                          <a:cs typeface="Arial"/>
                        </a:rPr>
                        <a:t>POC and Email</a:t>
                      </a:r>
                      <a:endParaRPr lang="en-US" sz="1800" dirty="0">
                        <a:solidFill>
                          <a:schemeClr val="accent5">
                            <a:lumMod val="50000"/>
                          </a:schemeClr>
                        </a:solidFill>
                        <a:latin typeface="Arial"/>
                        <a:cs typeface="Arial"/>
                      </a:endParaRPr>
                    </a:p>
                  </a:txBody>
                  <a:tcPr/>
                </a:tc>
                <a:extLst>
                  <a:ext uri="{0D108BD9-81ED-4DB2-BD59-A6C34878D82A}">
                    <a16:rowId xmlns:a16="http://schemas.microsoft.com/office/drawing/2014/main" val="3125432334"/>
                  </a:ext>
                </a:extLst>
              </a:tr>
              <a:tr h="14506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i="0" baseline="0" dirty="0">
                          <a:latin typeface="Arial"/>
                          <a:cs typeface="Arial"/>
                        </a:rPr>
                        <a:t>FLCY Policy and Oversight Division (C230) - </a:t>
                      </a:r>
                      <a:r>
                        <a:rPr lang="en-US" sz="1600" b="0" i="0" baseline="0" dirty="0">
                          <a:latin typeface="Arial"/>
                          <a:cs typeface="Arial"/>
                        </a:rPr>
                        <a:t>Japan</a:t>
                      </a:r>
                    </a:p>
                    <a:p>
                      <a:pPr marL="0" marR="0" lvl="0" indent="0" algn="l">
                        <a:lnSpc>
                          <a:spcPct val="100000"/>
                        </a:lnSpc>
                        <a:spcBef>
                          <a:spcPts val="0"/>
                        </a:spcBef>
                        <a:spcAft>
                          <a:spcPts val="0"/>
                        </a:spcAft>
                        <a:buClrTx/>
                        <a:buSzTx/>
                        <a:buFontTx/>
                        <a:buNone/>
                      </a:pPr>
                      <a:br>
                        <a:rPr lang="en-US" sz="1600" b="0" i="0" baseline="0" dirty="0">
                          <a:latin typeface="Arial"/>
                          <a:cs typeface="Arial"/>
                        </a:rPr>
                      </a:br>
                      <a:r>
                        <a:rPr lang="en-US" sz="1600" b="1" i="0" baseline="0" dirty="0">
                          <a:latin typeface="Arial"/>
                          <a:cs typeface="Arial"/>
                        </a:rPr>
                        <a:t>FLCY Policy and Oversight Division (C235)</a:t>
                      </a:r>
                      <a:r>
                        <a:rPr lang="en-US" sz="1600" b="0" i="0" baseline="0" dirty="0">
                          <a:latin typeface="Arial"/>
                          <a:cs typeface="Arial"/>
                        </a:rPr>
                        <a:t> - South Korea, Guam &amp; Singapore</a:t>
                      </a:r>
                    </a:p>
                  </a:txBody>
                  <a:tcPr/>
                </a:tc>
                <a:tc>
                  <a:txBody>
                    <a:bodyPr/>
                    <a:lstStyle/>
                    <a:p>
                      <a:r>
                        <a:rPr lang="en-US" sz="1600" u="none" baseline="0" dirty="0">
                          <a:latin typeface="Arial"/>
                          <a:cs typeface="Arial"/>
                        </a:rPr>
                        <a:t>Ms. Fusako Oguri (+81 468166086)</a:t>
                      </a:r>
                      <a:endParaRPr lang="en-US" dirty="0"/>
                    </a:p>
                    <a:p>
                      <a:pPr lvl="0">
                        <a:buNone/>
                      </a:pPr>
                      <a:r>
                        <a:rPr lang="en-US" sz="1600" u="none" baseline="0" dirty="0">
                          <a:latin typeface="Arial"/>
                          <a:cs typeface="Arial"/>
                        </a:rPr>
                        <a:t>(</a:t>
                      </a:r>
                      <a:r>
                        <a:rPr lang="en-US" sz="1600" baseline="0" dirty="0">
                          <a:latin typeface="Arial"/>
                          <a:cs typeface="Arial"/>
                          <a:hlinkClick r:id="rId3"/>
                        </a:rPr>
                        <a:t>fusako.oguri.ln@us.navy.mil</a:t>
                      </a:r>
                      <a:r>
                        <a:rPr lang="en-US" sz="1600" baseline="0" dirty="0">
                          <a:latin typeface="Arial"/>
                          <a:cs typeface="Arial"/>
                        </a:rPr>
                        <a:t>)</a:t>
                      </a:r>
                    </a:p>
                    <a:p>
                      <a:pPr lvl="0">
                        <a:buNone/>
                      </a:pPr>
                      <a:endParaRPr lang="en-US" sz="1600" baseline="0" dirty="0">
                        <a:latin typeface="Arial"/>
                        <a:cs typeface="Arial"/>
                      </a:endParaRPr>
                    </a:p>
                    <a:p>
                      <a:pPr lvl="0">
                        <a:buNone/>
                      </a:pPr>
                      <a:r>
                        <a:rPr lang="en-US" sz="1600" baseline="0" dirty="0">
                          <a:latin typeface="Arial"/>
                          <a:cs typeface="Arial"/>
                        </a:rPr>
                        <a:t>Ms. Ai Li Lim (+65 8777-6192)</a:t>
                      </a:r>
                    </a:p>
                    <a:p>
                      <a:pPr lvl="0">
                        <a:buNone/>
                      </a:pPr>
                      <a:r>
                        <a:rPr lang="en-US" sz="1600" b="0" i="0" u="none" strike="noStrike" baseline="0" noProof="0" dirty="0">
                          <a:latin typeface="Arial"/>
                        </a:rPr>
                        <a:t> (</a:t>
                      </a:r>
                      <a:r>
                        <a:rPr lang="en-US" sz="1600" b="0" i="0" u="none" strike="noStrike" baseline="0" noProof="0" dirty="0">
                          <a:latin typeface="Arial"/>
                          <a:hlinkClick r:id="rId3"/>
                        </a:rPr>
                        <a:t>aili.lim.ln@us.navy.mil</a:t>
                      </a:r>
                      <a:r>
                        <a:rPr lang="en-US" sz="1600" b="0" i="0" u="none" strike="noStrike" baseline="0" noProof="0" dirty="0">
                          <a:latin typeface="Arial"/>
                        </a:rPr>
                        <a:t>)</a:t>
                      </a:r>
                      <a:endParaRPr lang="en-US" sz="1600" b="0" i="0" u="none" strike="noStrike" baseline="0" noProof="0" dirty="0"/>
                    </a:p>
                  </a:txBody>
                  <a:tcPr/>
                </a:tc>
                <a:extLst>
                  <a:ext uri="{0D108BD9-81ED-4DB2-BD59-A6C34878D82A}">
                    <a16:rowId xmlns:a16="http://schemas.microsoft.com/office/drawing/2014/main" val="2337092918"/>
                  </a:ext>
                </a:extLst>
              </a:tr>
            </a:tbl>
          </a:graphicData>
        </a:graphic>
      </p:graphicFrame>
      <p:sp>
        <p:nvSpPr>
          <p:cNvPr id="8" name="TextBox 7"/>
          <p:cNvSpPr txBox="1"/>
          <p:nvPr/>
        </p:nvSpPr>
        <p:spPr bwMode="auto">
          <a:xfrm>
            <a:off x="243703" y="1771132"/>
            <a:ext cx="81367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marL="285750" indent="-285750">
              <a:spcBef>
                <a:spcPct val="20000"/>
              </a:spcBef>
              <a:spcAft>
                <a:spcPts val="600"/>
              </a:spcAft>
              <a:buClr>
                <a:srgbClr val="003399"/>
              </a:buClr>
              <a:buSzPct val="120000"/>
              <a:buFont typeface="Wingdings" panose="05000000000000000000" pitchFamily="2" charset="2"/>
              <a:buChar char="§"/>
            </a:pPr>
            <a:r>
              <a:rPr lang="en-US">
                <a:latin typeface="Arial" panose="020B0604020202020204" pitchFamily="34" charset="0"/>
                <a:cs typeface="Arial" panose="020B0604020202020204" pitchFamily="34" charset="0"/>
              </a:rPr>
              <a:t>Application for MSRA/ABR is based on the geographic AOR.</a:t>
            </a:r>
          </a:p>
        </p:txBody>
      </p:sp>
      <p:graphicFrame>
        <p:nvGraphicFramePr>
          <p:cNvPr id="10" name="Table 9"/>
          <p:cNvGraphicFramePr>
            <a:graphicFrameLocks noGrp="1"/>
          </p:cNvGraphicFramePr>
          <p:nvPr>
            <p:extLst>
              <p:ext uri="{D42A27DB-BD31-4B8C-83A1-F6EECF244321}">
                <p14:modId xmlns:p14="http://schemas.microsoft.com/office/powerpoint/2010/main" val="2215615899"/>
              </p:ext>
            </p:extLst>
          </p:nvPr>
        </p:nvGraphicFramePr>
        <p:xfrm>
          <a:off x="699953" y="4573780"/>
          <a:ext cx="8061518" cy="2023371"/>
        </p:xfrm>
        <a:graphic>
          <a:graphicData uri="http://schemas.openxmlformats.org/drawingml/2006/table">
            <a:tbl>
              <a:tblPr firstRow="1" bandRow="1">
                <a:tableStyleId>{00A15C55-8517-42AA-B614-E9B94910E393}</a:tableStyleId>
              </a:tblPr>
              <a:tblGrid>
                <a:gridCol w="4005602">
                  <a:extLst>
                    <a:ext uri="{9D8B030D-6E8A-4147-A177-3AD203B41FA5}">
                      <a16:colId xmlns:a16="http://schemas.microsoft.com/office/drawing/2014/main" val="3648999794"/>
                    </a:ext>
                  </a:extLst>
                </a:gridCol>
                <a:gridCol w="4055916">
                  <a:extLst>
                    <a:ext uri="{9D8B030D-6E8A-4147-A177-3AD203B41FA5}">
                      <a16:colId xmlns:a16="http://schemas.microsoft.com/office/drawing/2014/main" val="1864397720"/>
                    </a:ext>
                  </a:extLst>
                </a:gridCol>
              </a:tblGrid>
              <a:tr h="335477">
                <a:tc>
                  <a:txBody>
                    <a:bodyPr/>
                    <a:lstStyle/>
                    <a:p>
                      <a:pPr algn="ctr"/>
                      <a:r>
                        <a:rPr lang="en-US" sz="1800" dirty="0">
                          <a:solidFill>
                            <a:schemeClr val="accent5">
                              <a:lumMod val="50000"/>
                            </a:schemeClr>
                          </a:solidFill>
                          <a:latin typeface="Arial"/>
                          <a:cs typeface="Arial"/>
                        </a:rPr>
                        <a:t>AOR</a:t>
                      </a:r>
                    </a:p>
                  </a:txBody>
                  <a:tcPr/>
                </a:tc>
                <a:tc>
                  <a:txBody>
                    <a:bodyPr/>
                    <a:lstStyle/>
                    <a:p>
                      <a:pPr algn="ctr"/>
                      <a:r>
                        <a:rPr lang="en-US" sz="1800" dirty="0">
                          <a:solidFill>
                            <a:schemeClr val="accent5">
                              <a:lumMod val="50000"/>
                            </a:schemeClr>
                          </a:solidFill>
                          <a:latin typeface="Arial"/>
                          <a:cs typeface="Arial"/>
                        </a:rPr>
                        <a:t>POC</a:t>
                      </a:r>
                      <a:r>
                        <a:rPr lang="en-US" sz="1800" baseline="0" dirty="0">
                          <a:solidFill>
                            <a:schemeClr val="accent5">
                              <a:lumMod val="50000"/>
                            </a:schemeClr>
                          </a:solidFill>
                          <a:latin typeface="Arial"/>
                          <a:cs typeface="Arial"/>
                        </a:rPr>
                        <a:t> and Email</a:t>
                      </a:r>
                      <a:endParaRPr lang="en-US" sz="1800" dirty="0">
                        <a:solidFill>
                          <a:schemeClr val="accent5">
                            <a:lumMod val="50000"/>
                          </a:schemeClr>
                        </a:solidFill>
                        <a:latin typeface="Arial"/>
                        <a:cs typeface="Arial"/>
                      </a:endParaRPr>
                    </a:p>
                  </a:txBody>
                  <a:tcPr/>
                </a:tc>
                <a:extLst>
                  <a:ext uri="{0D108BD9-81ED-4DB2-BD59-A6C34878D82A}">
                    <a16:rowId xmlns:a16="http://schemas.microsoft.com/office/drawing/2014/main" val="3125432334"/>
                  </a:ext>
                </a:extLst>
              </a:tr>
              <a:tr h="83465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baseline="0" dirty="0">
                          <a:latin typeface="Arial"/>
                          <a:cs typeface="Arial"/>
                        </a:rPr>
                        <a:t>FLCY Yokosuka Division (C210)</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dirty="0">
                          <a:latin typeface="Arial"/>
                          <a:cs typeface="Arial"/>
                        </a:rPr>
                        <a:t>Japan excluding Kyushu &amp; Okinawa</a:t>
                      </a:r>
                      <a:endParaRPr lang="en-US" sz="1600" b="0" i="0" dirty="0">
                        <a:latin typeface="Arial"/>
                        <a:cs typeface="Arial"/>
                      </a:endParaRPr>
                    </a:p>
                  </a:txBody>
                  <a:tcPr/>
                </a:tc>
                <a:tc>
                  <a:txBody>
                    <a:bodyPr/>
                    <a:lstStyle/>
                    <a:p>
                      <a:pPr>
                        <a:spcBef>
                          <a:spcPts val="600"/>
                        </a:spcBef>
                      </a:pPr>
                      <a:r>
                        <a:rPr lang="en-US" sz="1600" b="0" baseline="0" dirty="0">
                          <a:latin typeface="Arial"/>
                          <a:cs typeface="Arial"/>
                        </a:rPr>
                        <a:t>Kim Phung (</a:t>
                      </a:r>
                      <a:r>
                        <a:rPr lang="en-US" sz="1600" b="0" baseline="0" dirty="0">
                          <a:latin typeface="Arial"/>
                          <a:cs typeface="Arial"/>
                          <a:hlinkClick r:id="rId4"/>
                        </a:rPr>
                        <a:t>kim.l.phung.civ@us.navy.mil</a:t>
                      </a:r>
                      <a:r>
                        <a:rPr lang="en-US" sz="1600" b="0" baseline="0" dirty="0">
                          <a:latin typeface="Arial"/>
                          <a:cs typeface="Arial"/>
                        </a:rPr>
                        <a:t>)</a:t>
                      </a:r>
                    </a:p>
                    <a:p>
                      <a:pPr>
                        <a:spcBef>
                          <a:spcPts val="600"/>
                        </a:spcBef>
                      </a:pPr>
                      <a:r>
                        <a:rPr lang="en-US" sz="1600" b="0" baseline="0" dirty="0">
                          <a:latin typeface="Arial"/>
                          <a:cs typeface="Arial"/>
                        </a:rPr>
                        <a:t>Gil Lopez (</a:t>
                      </a:r>
                      <a:r>
                        <a:rPr lang="en-US" sz="1600" b="0" baseline="0" dirty="0">
                          <a:latin typeface="Arial"/>
                          <a:cs typeface="Arial"/>
                          <a:hlinkClick r:id="rId5"/>
                        </a:rPr>
                        <a:t>gil.lopez3.civ@us.navy.mil</a:t>
                      </a:r>
                      <a:r>
                        <a:rPr lang="en-US" sz="1600" b="0" baseline="0" dirty="0">
                          <a:latin typeface="Arial"/>
                          <a:cs typeface="Arial"/>
                        </a:rPr>
                        <a:t>)</a:t>
                      </a:r>
                    </a:p>
                  </a:txBody>
                  <a:tcPr/>
                </a:tc>
                <a:extLst>
                  <a:ext uri="{0D108BD9-81ED-4DB2-BD59-A6C34878D82A}">
                    <a16:rowId xmlns:a16="http://schemas.microsoft.com/office/drawing/2014/main" val="2337092918"/>
                  </a:ext>
                </a:extLst>
              </a:tr>
              <a:tr h="56476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dirty="0">
                          <a:latin typeface="Arial"/>
                          <a:cs typeface="Arial"/>
                        </a:rPr>
                        <a:t>FLCY Sasebo Division</a:t>
                      </a:r>
                      <a:r>
                        <a:rPr lang="en-US" sz="1600" b="1" baseline="0" dirty="0">
                          <a:latin typeface="Arial"/>
                          <a:cs typeface="Arial"/>
                        </a:rPr>
                        <a:t> </a:t>
                      </a:r>
                      <a:r>
                        <a:rPr lang="en-US" sz="1600" b="1" dirty="0">
                          <a:latin typeface="Arial"/>
                          <a:cs typeface="Arial"/>
                        </a:rPr>
                        <a:t>(C240)</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latin typeface="Arial"/>
                          <a:cs typeface="Arial"/>
                        </a:rPr>
                        <a:t>Kyushu &amp; Okinawa-Japan, South Korea, Guam</a:t>
                      </a:r>
                    </a:p>
                  </a:txBody>
                  <a:tcPr/>
                </a:tc>
                <a:tc>
                  <a:txBody>
                    <a:bodyPr/>
                    <a:lstStyle/>
                    <a:p>
                      <a:r>
                        <a:rPr lang="en-US" sz="1600" dirty="0">
                          <a:latin typeface="Arial"/>
                          <a:cs typeface="Arial"/>
                        </a:rPr>
                        <a:t>Donnie Leger (</a:t>
                      </a:r>
                      <a:r>
                        <a:rPr lang="en-US" sz="1600" dirty="0">
                          <a:latin typeface="Arial"/>
                          <a:cs typeface="Arial"/>
                          <a:hlinkClick r:id="rId6"/>
                        </a:rPr>
                        <a:t>donnie.s.leger.civ@us.navy.mil</a:t>
                      </a:r>
                      <a:r>
                        <a:rPr lang="en-US" sz="1600" dirty="0">
                          <a:latin typeface="Arial"/>
                          <a:cs typeface="Arial"/>
                        </a:rPr>
                        <a:t>) </a:t>
                      </a:r>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13030497"/>
                  </a:ext>
                </a:extLst>
              </a:tr>
            </a:tbl>
          </a:graphicData>
        </a:graphic>
      </p:graphicFrame>
      <p:sp>
        <p:nvSpPr>
          <p:cNvPr id="5" name="TextBox 4">
            <a:extLst>
              <a:ext uri="{FF2B5EF4-FFF2-40B4-BE49-F238E27FC236}">
                <a16:creationId xmlns:a16="http://schemas.microsoft.com/office/drawing/2014/main" id="{1F5616E8-93A4-CCE1-73B0-1C28B52925B5}"/>
              </a:ext>
            </a:extLst>
          </p:cNvPr>
          <p:cNvSpPr txBox="1"/>
          <p:nvPr/>
        </p:nvSpPr>
        <p:spPr bwMode="auto">
          <a:xfrm>
            <a:off x="243023" y="4148300"/>
            <a:ext cx="81367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spcCol="457200" rtlCol="0" anchor="t">
            <a:spAutoFit/>
          </a:bodyPr>
          <a:lstStyle/>
          <a:p>
            <a:pPr marL="285750" indent="-285750">
              <a:spcBef>
                <a:spcPct val="20000"/>
              </a:spcBef>
              <a:spcAft>
                <a:spcPts val="600"/>
              </a:spcAft>
              <a:buClr>
                <a:srgbClr val="003399"/>
              </a:buClr>
              <a:buSzPct val="120000"/>
              <a:buFont typeface="Wingdings" panose="05000000000000000000" pitchFamily="2" charset="2"/>
              <a:buChar char="§"/>
            </a:pPr>
            <a:r>
              <a:rPr lang="en-US" dirty="0">
                <a:latin typeface="Arial"/>
                <a:cs typeface="Arial"/>
              </a:rPr>
              <a:t>Contracting is based on the geographic AOR.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527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anim calcmode="lin" valueType="num">
                                      <p:cBhvr>
                                        <p:cTn id="1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2" presetClass="entr" presetSubtype="0"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1000"/>
                                        <p:tgtEl>
                                          <p:spTgt spid="5">
                                            <p:txEl>
                                              <p:pRg st="0" end="0"/>
                                            </p:txEl>
                                          </p:spTgt>
                                        </p:tgtEl>
                                      </p:cBhvr>
                                    </p:animEffect>
                                    <p:anim calcmode="lin" valueType="num">
                                      <p:cBhvr>
                                        <p:cTn id="2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uiExpand="1" build="p" bldLvl="2" advAuto="0"/>
      <p:bldP spid="5" grpId="0" uiExpand="1" build="p" bldLvl="2"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218E3E-A323-438B-9AC8-F16F8C5BB8C1}" type="slidenum">
              <a:rPr lang="en-US" smtClean="0"/>
              <a:pPr/>
              <a:t>16</a:t>
            </a:fld>
            <a:endParaRPr lang="en-US"/>
          </a:p>
        </p:txBody>
      </p:sp>
      <p:sp>
        <p:nvSpPr>
          <p:cNvPr id="2" name="Title 1"/>
          <p:cNvSpPr>
            <a:spLocks noGrp="1"/>
          </p:cNvSpPr>
          <p:nvPr>
            <p:ph type="title"/>
          </p:nvPr>
        </p:nvSpPr>
        <p:spPr/>
        <p:txBody>
          <a:bodyPr/>
          <a:lstStyle/>
          <a:p>
            <a:r>
              <a:rPr lang="en-US"/>
              <a:t>Questions</a:t>
            </a:r>
          </a:p>
        </p:txBody>
      </p:sp>
      <p:sp>
        <p:nvSpPr>
          <p:cNvPr id="11" name="TextBox 10"/>
          <p:cNvSpPr txBox="1"/>
          <p:nvPr/>
        </p:nvSpPr>
        <p:spPr bwMode="auto">
          <a:xfrm>
            <a:off x="972122" y="1406868"/>
            <a:ext cx="3134191"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spcCol="457200" rtlCol="0">
            <a:spAutoFit/>
          </a:bodyPr>
          <a:lstStyle/>
          <a:p>
            <a:pPr>
              <a:spcBef>
                <a:spcPct val="20000"/>
              </a:spcBef>
              <a:spcAft>
                <a:spcPts val="800"/>
              </a:spcAft>
              <a:buClr>
                <a:srgbClr val="003399"/>
              </a:buClr>
              <a:buSzPct val="120000"/>
            </a:pPr>
            <a:r>
              <a:rPr lang="ja-JP" altLang="en-US" sz="11500" b="1">
                <a:solidFill>
                  <a:schemeClr val="accent3">
                    <a:lumMod val="40000"/>
                    <a:lumOff val="60000"/>
                  </a:schemeClr>
                </a:solidFill>
              </a:rPr>
              <a:t>質問</a:t>
            </a:r>
            <a:endParaRPr lang="en-US" sz="1050" b="1">
              <a:solidFill>
                <a:schemeClr val="accent3">
                  <a:lumMod val="40000"/>
                  <a:lumOff val="60000"/>
                </a:schemeClr>
              </a:solidFill>
              <a:latin typeface="Arial Black" panose="020B0A04020102020204" pitchFamily="34" charset="0"/>
              <a:cs typeface="Arial" panose="020B0604020202020204" pitchFamily="34" charset="0"/>
            </a:endParaRPr>
          </a:p>
        </p:txBody>
      </p:sp>
      <p:sp>
        <p:nvSpPr>
          <p:cNvPr id="12" name="TextBox 11"/>
          <p:cNvSpPr txBox="1"/>
          <p:nvPr/>
        </p:nvSpPr>
        <p:spPr bwMode="auto">
          <a:xfrm>
            <a:off x="261439" y="4365836"/>
            <a:ext cx="686475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eaLnBrk="1" hangingPunct="1">
              <a:spcBef>
                <a:spcPct val="20000"/>
              </a:spcBef>
              <a:spcAft>
                <a:spcPts val="800"/>
              </a:spcAft>
              <a:buClr>
                <a:srgbClr val="003399"/>
              </a:buClr>
              <a:buSzPct val="120000"/>
            </a:pPr>
            <a:r>
              <a:rPr lang="en-US" sz="6000">
                <a:solidFill>
                  <a:schemeClr val="accent5">
                    <a:lumMod val="20000"/>
                    <a:lumOff val="80000"/>
                  </a:schemeClr>
                </a:solidFill>
                <a:latin typeface="Arial Black" panose="020B0A04020102020204" pitchFamily="34" charset="0"/>
                <a:cs typeface="Arial" panose="020B0604020202020204" pitchFamily="34" charset="0"/>
              </a:rPr>
              <a:t>La pregunta?</a:t>
            </a:r>
            <a:endParaRPr lang="en-US" sz="1400">
              <a:solidFill>
                <a:schemeClr val="accent5">
                  <a:lumMod val="20000"/>
                  <a:lumOff val="80000"/>
                </a:schemeClr>
              </a:solidFill>
              <a:latin typeface="Arial Black" panose="020B0A04020102020204" pitchFamily="34" charset="0"/>
              <a:cs typeface="Arial" panose="020B0604020202020204" pitchFamily="34" charset="0"/>
            </a:endParaRPr>
          </a:p>
        </p:txBody>
      </p:sp>
      <p:sp>
        <p:nvSpPr>
          <p:cNvPr id="14" name="TextBox 13"/>
          <p:cNvSpPr txBox="1"/>
          <p:nvPr/>
        </p:nvSpPr>
        <p:spPr bwMode="auto">
          <a:xfrm>
            <a:off x="5381159" y="3945285"/>
            <a:ext cx="3134191"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spcCol="457200" rtlCol="0">
            <a:spAutoFit/>
          </a:bodyPr>
          <a:lstStyle/>
          <a:p>
            <a:pPr>
              <a:spcBef>
                <a:spcPct val="20000"/>
              </a:spcBef>
              <a:spcAft>
                <a:spcPts val="800"/>
              </a:spcAft>
              <a:buClr>
                <a:srgbClr val="003399"/>
              </a:buClr>
              <a:buSzPct val="120000"/>
            </a:pPr>
            <a:r>
              <a:rPr lang="ko-KR" altLang="en-US" sz="11500" b="1">
                <a:solidFill>
                  <a:schemeClr val="accent6">
                    <a:lumMod val="40000"/>
                    <a:lumOff val="60000"/>
                  </a:schemeClr>
                </a:solidFill>
              </a:rPr>
              <a:t>질문</a:t>
            </a:r>
            <a:endParaRPr lang="en-US" sz="1400" b="1">
              <a:solidFill>
                <a:schemeClr val="accent6">
                  <a:lumMod val="40000"/>
                  <a:lumOff val="60000"/>
                </a:schemeClr>
              </a:solidFill>
              <a:latin typeface="Franklin Gothic Book" panose="020B0503020102020204" pitchFamily="34" charset="0"/>
              <a:cs typeface="Arial" panose="020B0604020202020204" pitchFamily="34" charset="0"/>
            </a:endParaRPr>
          </a:p>
        </p:txBody>
      </p:sp>
      <p:sp>
        <p:nvSpPr>
          <p:cNvPr id="15" name="TextBox 14"/>
          <p:cNvSpPr txBox="1"/>
          <p:nvPr/>
        </p:nvSpPr>
        <p:spPr bwMode="auto">
          <a:xfrm>
            <a:off x="4667489" y="1621219"/>
            <a:ext cx="538175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eaLnBrk="1" hangingPunct="1">
              <a:spcBef>
                <a:spcPct val="20000"/>
              </a:spcBef>
              <a:spcAft>
                <a:spcPts val="800"/>
              </a:spcAft>
              <a:buClr>
                <a:srgbClr val="003399"/>
              </a:buClr>
              <a:buSzPct val="120000"/>
            </a:pPr>
            <a:r>
              <a:rPr lang="en-US" sz="6000">
                <a:solidFill>
                  <a:schemeClr val="accent5">
                    <a:lumMod val="20000"/>
                    <a:lumOff val="80000"/>
                  </a:schemeClr>
                </a:solidFill>
                <a:latin typeface="Arial Black" panose="020B0A04020102020204" pitchFamily="34" charset="0"/>
                <a:cs typeface="Arial" panose="020B0604020202020204" pitchFamily="34" charset="0"/>
              </a:rPr>
              <a:t>Tanong?</a:t>
            </a:r>
            <a:endParaRPr lang="en-US" sz="1400">
              <a:solidFill>
                <a:schemeClr val="accent5">
                  <a:lumMod val="20000"/>
                  <a:lumOff val="80000"/>
                </a:schemeClr>
              </a:solidFill>
              <a:latin typeface="Arial Black" panose="020B0A04020102020204" pitchFamily="34" charset="0"/>
              <a:cs typeface="Arial" panose="020B0604020202020204" pitchFamily="34" charset="0"/>
            </a:endParaRPr>
          </a:p>
        </p:txBody>
      </p:sp>
      <p:sp>
        <p:nvSpPr>
          <p:cNvPr id="16" name="TextBox 15"/>
          <p:cNvSpPr txBox="1"/>
          <p:nvPr/>
        </p:nvSpPr>
        <p:spPr bwMode="auto">
          <a:xfrm>
            <a:off x="5667349" y="2282802"/>
            <a:ext cx="44402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a:spcBef>
                <a:spcPct val="20000"/>
              </a:spcBef>
              <a:spcAft>
                <a:spcPts val="800"/>
              </a:spcAft>
              <a:buClr>
                <a:srgbClr val="003399"/>
              </a:buClr>
              <a:buSzPct val="120000"/>
            </a:pPr>
            <a:r>
              <a:rPr lang="en-US" sz="6000" b="1">
                <a:solidFill>
                  <a:schemeClr val="accent2">
                    <a:lumMod val="20000"/>
                    <a:lumOff val="80000"/>
                  </a:schemeClr>
                </a:solidFill>
                <a:latin typeface="Arial Black" panose="020B0A04020102020204" pitchFamily="34" charset="0"/>
              </a:rPr>
              <a:t>câu hỏi?</a:t>
            </a:r>
            <a:endParaRPr lang="en-US" sz="2400" b="1">
              <a:solidFill>
                <a:schemeClr val="accent2">
                  <a:lumMod val="20000"/>
                  <a:lumOff val="80000"/>
                </a:schemeClr>
              </a:solidFill>
              <a:latin typeface="Arial Black" panose="020B0A04020102020204" pitchFamily="34" charset="0"/>
              <a:cs typeface="Arial" panose="020B0604020202020204" pitchFamily="34" charset="0"/>
            </a:endParaRPr>
          </a:p>
        </p:txBody>
      </p:sp>
      <p:sp>
        <p:nvSpPr>
          <p:cNvPr id="17" name="TextBox 16"/>
          <p:cNvSpPr txBox="1"/>
          <p:nvPr/>
        </p:nvSpPr>
        <p:spPr bwMode="auto">
          <a:xfrm>
            <a:off x="428625" y="2893134"/>
            <a:ext cx="854392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eaLnBrk="1" hangingPunct="1">
              <a:spcBef>
                <a:spcPct val="20000"/>
              </a:spcBef>
              <a:spcAft>
                <a:spcPts val="800"/>
              </a:spcAft>
              <a:buClr>
                <a:srgbClr val="003399"/>
              </a:buClr>
              <a:buSzPct val="120000"/>
            </a:pPr>
            <a:r>
              <a:rPr lang="en-US" sz="8800">
                <a:solidFill>
                  <a:schemeClr val="accent4">
                    <a:lumMod val="20000"/>
                    <a:lumOff val="80000"/>
                  </a:schemeClr>
                </a:solidFill>
                <a:latin typeface="Arial Black" panose="020B0A04020102020204" pitchFamily="34" charset="0"/>
                <a:cs typeface="Arial" panose="020B0604020202020204" pitchFamily="34" charset="0"/>
              </a:rPr>
              <a:t>QUESTIONS?</a:t>
            </a:r>
            <a:endParaRPr lang="en-US" sz="1400">
              <a:solidFill>
                <a:schemeClr val="accent4">
                  <a:lumMod val="20000"/>
                  <a:lumOff val="80000"/>
                </a:schemeClr>
              </a:solidFill>
              <a:latin typeface="Arial Black" panose="020B0A04020102020204" pitchFamily="34" charset="0"/>
              <a:cs typeface="Arial" panose="020B0604020202020204" pitchFamily="34" charset="0"/>
            </a:endParaRPr>
          </a:p>
        </p:txBody>
      </p:sp>
      <p:sp>
        <p:nvSpPr>
          <p:cNvPr id="18" name="TextBox 17"/>
          <p:cNvSpPr txBox="1"/>
          <p:nvPr/>
        </p:nvSpPr>
        <p:spPr bwMode="auto">
          <a:xfrm>
            <a:off x="5343335" y="5258137"/>
            <a:ext cx="235329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a:spcBef>
                <a:spcPct val="20000"/>
              </a:spcBef>
              <a:spcAft>
                <a:spcPts val="800"/>
              </a:spcAft>
              <a:buClr>
                <a:srgbClr val="003399"/>
              </a:buClr>
              <a:buSzPct val="120000"/>
            </a:pPr>
            <a:r>
              <a:rPr lang="ja-JP" altLang="en-US" sz="6000" b="1">
                <a:solidFill>
                  <a:schemeClr val="accent5">
                    <a:lumMod val="40000"/>
                    <a:lumOff val="60000"/>
                  </a:schemeClr>
                </a:solidFill>
                <a:latin typeface="Arial Black" panose="020B0A04020102020204" pitchFamily="34" charset="0"/>
                <a:cs typeface="Arial" panose="020B0604020202020204" pitchFamily="34" charset="0"/>
              </a:rPr>
              <a:t>问题</a:t>
            </a:r>
            <a:endParaRPr lang="en-US" sz="1600" b="1">
              <a:solidFill>
                <a:schemeClr val="accent5">
                  <a:lumMod val="40000"/>
                  <a:lumOff val="60000"/>
                </a:schemeClr>
              </a:solidFill>
              <a:latin typeface="Arial Black" panose="020B0A04020102020204" pitchFamily="34" charset="0"/>
              <a:cs typeface="Arial" panose="020B0604020202020204" pitchFamily="34" charset="0"/>
            </a:endParaRPr>
          </a:p>
        </p:txBody>
      </p:sp>
      <p:sp>
        <p:nvSpPr>
          <p:cNvPr id="19" name="TextBox 18"/>
          <p:cNvSpPr txBox="1"/>
          <p:nvPr/>
        </p:nvSpPr>
        <p:spPr bwMode="auto">
          <a:xfrm>
            <a:off x="2171892" y="3861751"/>
            <a:ext cx="27913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a:spcBef>
                <a:spcPct val="20000"/>
              </a:spcBef>
              <a:spcAft>
                <a:spcPts val="800"/>
              </a:spcAft>
              <a:buClr>
                <a:srgbClr val="003399"/>
              </a:buClr>
              <a:buSzPct val="120000"/>
            </a:pPr>
            <a:r>
              <a:rPr lang="th-TH" sz="4800" b="1">
                <a:solidFill>
                  <a:schemeClr val="accent2">
                    <a:lumMod val="20000"/>
                    <a:lumOff val="80000"/>
                  </a:schemeClr>
                </a:solidFill>
                <a:latin typeface="Arial Black" panose="020B0A04020102020204" pitchFamily="34" charset="0"/>
                <a:cs typeface="Arial" panose="020B0604020202020204" pitchFamily="34" charset="0"/>
              </a:rPr>
              <a:t>คำถาม</a:t>
            </a:r>
            <a:endParaRPr lang="en-US" sz="4800" b="1">
              <a:solidFill>
                <a:schemeClr val="accent2">
                  <a:lumMod val="20000"/>
                  <a:lumOff val="80000"/>
                </a:schemeClr>
              </a:solidFill>
              <a:latin typeface="Arial Black" panose="020B0A04020102020204" pitchFamily="34" charset="0"/>
              <a:cs typeface="Arial" panose="020B0604020202020204" pitchFamily="34" charset="0"/>
            </a:endParaRPr>
          </a:p>
        </p:txBody>
      </p:sp>
      <p:sp>
        <p:nvSpPr>
          <p:cNvPr id="20" name="TextBox 19"/>
          <p:cNvSpPr txBox="1"/>
          <p:nvPr/>
        </p:nvSpPr>
        <p:spPr bwMode="auto">
          <a:xfrm>
            <a:off x="3561047" y="575871"/>
            <a:ext cx="2929312"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eaLnBrk="1" hangingPunct="1">
              <a:spcBef>
                <a:spcPct val="20000"/>
              </a:spcBef>
              <a:spcAft>
                <a:spcPts val="800"/>
              </a:spcAft>
              <a:buClr>
                <a:srgbClr val="003399"/>
              </a:buClr>
              <a:buSzPct val="120000"/>
            </a:pPr>
            <a:r>
              <a:rPr lang="en-US" sz="34400">
                <a:solidFill>
                  <a:srgbClr val="FFC000"/>
                </a:solidFill>
                <a:effectLst>
                  <a:outerShdw blurRad="50800" dist="38100" dir="10800000" algn="r" rotWithShape="0">
                    <a:prstClr val="black">
                      <a:alpha val="40000"/>
                    </a:prstClr>
                  </a:outerShdw>
                </a:effectLst>
                <a:latin typeface="Cooper Black" panose="0208090404030B020404" pitchFamily="18" charset="0"/>
                <a:cs typeface="Arial" panose="020B0604020202020204" pitchFamily="34" charset="0"/>
              </a:rPr>
              <a:t>?</a:t>
            </a:r>
            <a:endParaRPr lang="en-US" sz="4000">
              <a:solidFill>
                <a:srgbClr val="FFC000"/>
              </a:solidFill>
              <a:effectLst>
                <a:outerShdw blurRad="50800" dist="38100" dir="10800000" algn="r" rotWithShape="0">
                  <a:prstClr val="black">
                    <a:alpha val="40000"/>
                  </a:prstClr>
                </a:outerShdw>
              </a:effectLst>
              <a:latin typeface="Cooper Black" panose="0208090404030B020404" pitchFamily="18" charset="0"/>
              <a:cs typeface="Arial" panose="020B0604020202020204" pitchFamily="34" charset="0"/>
            </a:endParaRPr>
          </a:p>
        </p:txBody>
      </p:sp>
      <p:sp>
        <p:nvSpPr>
          <p:cNvPr id="21" name="TextBox 20"/>
          <p:cNvSpPr txBox="1"/>
          <p:nvPr/>
        </p:nvSpPr>
        <p:spPr bwMode="auto">
          <a:xfrm>
            <a:off x="2354781" y="4819921"/>
            <a:ext cx="36120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eaLnBrk="1" hangingPunct="1">
              <a:spcBef>
                <a:spcPct val="20000"/>
              </a:spcBef>
              <a:spcAft>
                <a:spcPts val="800"/>
              </a:spcAft>
              <a:buClr>
                <a:srgbClr val="003399"/>
              </a:buClr>
              <a:buSzPct val="120000"/>
            </a:pPr>
            <a:r>
              <a:rPr lang="en-US" sz="7200">
                <a:solidFill>
                  <a:schemeClr val="accent3">
                    <a:lumMod val="20000"/>
                    <a:lumOff val="80000"/>
                  </a:schemeClr>
                </a:solidFill>
                <a:latin typeface="Arial Black" panose="020B0A04020102020204" pitchFamily="34" charset="0"/>
                <a:cs typeface="Arial" panose="020B0604020202020204" pitchFamily="34" charset="0"/>
              </a:rPr>
              <a:t>Vraag</a:t>
            </a:r>
            <a:endParaRPr lang="en-US">
              <a:solidFill>
                <a:schemeClr val="accent3">
                  <a:lumMod val="20000"/>
                  <a:lumOff val="80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86143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0"/>
                                  </p:stCondLst>
                                  <p:iterate type="lt">
                                    <p:tmPct val="2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iterate type="lt">
                                    <p:tmPct val="25000"/>
                                  </p:iterate>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175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par>
                                <p:cTn id="18" presetID="10" presetClass="entr" presetSubtype="0" fill="hold" grpId="0" nodeType="withEffect">
                                  <p:stCondLst>
                                    <p:cond delay="1250"/>
                                  </p:stCondLst>
                                  <p:iterate type="lt">
                                    <p:tmPct val="25000"/>
                                  </p:iterate>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par>
                                <p:cTn id="21" presetID="10" presetClass="entr" presetSubtype="0" fill="hold" grpId="0" nodeType="withEffect">
                                  <p:stCondLst>
                                    <p:cond delay="1000"/>
                                  </p:stCondLst>
                                  <p:iterate type="lt">
                                    <p:tmPct val="25000"/>
                                  </p:iterate>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par>
                                <p:cTn id="24" presetID="42" presetClass="entr" presetSubtype="0" fill="hold" grpId="0" nodeType="withEffect">
                                  <p:stCondLst>
                                    <p:cond delay="25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5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125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childTnLst>
                                </p:cTn>
                              </p:par>
                              <p:par>
                                <p:cTn id="37" presetID="26" presetClass="entr" presetSubtype="0" fill="hold" grpId="0" nodeType="withEffect">
                                  <p:stCondLst>
                                    <p:cond delay="200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870">
                                          <p:stCondLst>
                                            <p:cond delay="0"/>
                                          </p:stCondLst>
                                        </p:cTn>
                                        <p:tgtEl>
                                          <p:spTgt spid="20"/>
                                        </p:tgtEl>
                                      </p:cBhvr>
                                    </p:animEffect>
                                    <p:anim calcmode="lin" valueType="num">
                                      <p:cBhvr>
                                        <p:cTn id="40" dur="2733"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1" dur="99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2" dur="996" tmFilter="0, 0; 0.125,0.2665; 0.25,0.4; 0.375,0.465; 0.5,0.5;  0.625,0.535; 0.75,0.6; 0.875,0.7335; 1,1">
                                          <p:stCondLst>
                                            <p:cond delay="996"/>
                                          </p:stCondLst>
                                        </p:cTn>
                                        <p:tgtEl>
                                          <p:spTgt spid="20"/>
                                        </p:tgtEl>
                                        <p:attrNameLst>
                                          <p:attrName>ppt_y</p:attrName>
                                        </p:attrNameLst>
                                      </p:cBhvr>
                                      <p:tavLst>
                                        <p:tav tm="0" fmla="#ppt_y-sin(pi*$)/9">
                                          <p:val>
                                            <p:fltVal val="0"/>
                                          </p:val>
                                        </p:tav>
                                        <p:tav tm="100000">
                                          <p:val>
                                            <p:fltVal val="1"/>
                                          </p:val>
                                        </p:tav>
                                      </p:tavLst>
                                    </p:anim>
                                    <p:anim calcmode="lin" valueType="num">
                                      <p:cBhvr>
                                        <p:cTn id="43" dur="498" tmFilter="0, 0; 0.125,0.2665; 0.25,0.4; 0.375,0.465; 0.5,0.5;  0.625,0.535; 0.75,0.6; 0.875,0.7335; 1,1">
                                          <p:stCondLst>
                                            <p:cond delay="1986"/>
                                          </p:stCondLst>
                                        </p:cTn>
                                        <p:tgtEl>
                                          <p:spTgt spid="20"/>
                                        </p:tgtEl>
                                        <p:attrNameLst>
                                          <p:attrName>ppt_y</p:attrName>
                                        </p:attrNameLst>
                                      </p:cBhvr>
                                      <p:tavLst>
                                        <p:tav tm="0" fmla="#ppt_y-sin(pi*$)/27">
                                          <p:val>
                                            <p:fltVal val="0"/>
                                          </p:val>
                                        </p:tav>
                                        <p:tav tm="100000">
                                          <p:val>
                                            <p:fltVal val="1"/>
                                          </p:val>
                                        </p:tav>
                                      </p:tavLst>
                                    </p:anim>
                                    <p:anim calcmode="lin" valueType="num">
                                      <p:cBhvr>
                                        <p:cTn id="44" dur="246" tmFilter="0, 0; 0.125,0.2665; 0.25,0.4; 0.375,0.465; 0.5,0.5;  0.625,0.535; 0.75,0.6; 0.875,0.7335; 1,1">
                                          <p:stCondLst>
                                            <p:cond delay="2484"/>
                                          </p:stCondLst>
                                        </p:cTn>
                                        <p:tgtEl>
                                          <p:spTgt spid="20"/>
                                        </p:tgtEl>
                                        <p:attrNameLst>
                                          <p:attrName>ppt_y</p:attrName>
                                        </p:attrNameLst>
                                      </p:cBhvr>
                                      <p:tavLst>
                                        <p:tav tm="0" fmla="#ppt_y-sin(pi*$)/81">
                                          <p:val>
                                            <p:fltVal val="0"/>
                                          </p:val>
                                        </p:tav>
                                        <p:tav tm="100000">
                                          <p:val>
                                            <p:fltVal val="1"/>
                                          </p:val>
                                        </p:tav>
                                      </p:tavLst>
                                    </p:anim>
                                    <p:animScale>
                                      <p:cBhvr>
                                        <p:cTn id="45" dur="39">
                                          <p:stCondLst>
                                            <p:cond delay="975"/>
                                          </p:stCondLst>
                                        </p:cTn>
                                        <p:tgtEl>
                                          <p:spTgt spid="20"/>
                                        </p:tgtEl>
                                      </p:cBhvr>
                                      <p:to x="100000" y="60000"/>
                                    </p:animScale>
                                    <p:animScale>
                                      <p:cBhvr>
                                        <p:cTn id="46" dur="249" decel="50000">
                                          <p:stCondLst>
                                            <p:cond delay="1014"/>
                                          </p:stCondLst>
                                        </p:cTn>
                                        <p:tgtEl>
                                          <p:spTgt spid="20"/>
                                        </p:tgtEl>
                                      </p:cBhvr>
                                      <p:to x="100000" y="100000"/>
                                    </p:animScale>
                                    <p:animScale>
                                      <p:cBhvr>
                                        <p:cTn id="47" dur="39">
                                          <p:stCondLst>
                                            <p:cond delay="1968"/>
                                          </p:stCondLst>
                                        </p:cTn>
                                        <p:tgtEl>
                                          <p:spTgt spid="20"/>
                                        </p:tgtEl>
                                      </p:cBhvr>
                                      <p:to x="100000" y="80000"/>
                                    </p:animScale>
                                    <p:animScale>
                                      <p:cBhvr>
                                        <p:cTn id="48" dur="249" decel="50000">
                                          <p:stCondLst>
                                            <p:cond delay="2007"/>
                                          </p:stCondLst>
                                        </p:cTn>
                                        <p:tgtEl>
                                          <p:spTgt spid="20"/>
                                        </p:tgtEl>
                                      </p:cBhvr>
                                      <p:to x="100000" y="100000"/>
                                    </p:animScale>
                                    <p:animScale>
                                      <p:cBhvr>
                                        <p:cTn id="49" dur="39">
                                          <p:stCondLst>
                                            <p:cond delay="2463"/>
                                          </p:stCondLst>
                                        </p:cTn>
                                        <p:tgtEl>
                                          <p:spTgt spid="20"/>
                                        </p:tgtEl>
                                      </p:cBhvr>
                                      <p:to x="100000" y="90000"/>
                                    </p:animScale>
                                    <p:animScale>
                                      <p:cBhvr>
                                        <p:cTn id="50" dur="249" decel="50000">
                                          <p:stCondLst>
                                            <p:cond delay="2502"/>
                                          </p:stCondLst>
                                        </p:cTn>
                                        <p:tgtEl>
                                          <p:spTgt spid="20"/>
                                        </p:tgtEl>
                                      </p:cBhvr>
                                      <p:to x="100000" y="100000"/>
                                    </p:animScale>
                                    <p:animScale>
                                      <p:cBhvr>
                                        <p:cTn id="51" dur="39">
                                          <p:stCondLst>
                                            <p:cond delay="2712"/>
                                          </p:stCondLst>
                                        </p:cTn>
                                        <p:tgtEl>
                                          <p:spTgt spid="20"/>
                                        </p:tgtEl>
                                      </p:cBhvr>
                                      <p:to x="100000" y="95000"/>
                                    </p:animScale>
                                    <p:animScale>
                                      <p:cBhvr>
                                        <p:cTn id="52" dur="249" decel="50000">
                                          <p:stCondLst>
                                            <p:cond delay="2751"/>
                                          </p:stCondLst>
                                        </p:cTn>
                                        <p:tgtEl>
                                          <p:spTgt spid="20"/>
                                        </p:tgtEl>
                                      </p:cBhvr>
                                      <p:to x="100000" y="100000"/>
                                    </p:animScale>
                                  </p:childTnLst>
                                </p:cTn>
                              </p:par>
                              <p:par>
                                <p:cTn id="53" presetID="10" presetClass="entr" presetSubtype="0" fill="hold" grpId="0" nodeType="withEffect">
                                  <p:stCondLst>
                                    <p:cond delay="100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7" grpId="0"/>
      <p:bldP spid="18" grpId="0"/>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218E3E-A323-438B-9AC8-F16F8C5BB8C1}" type="slidenum">
              <a:rPr lang="en-US" smtClean="0"/>
              <a:pPr/>
              <a:t>2</a:t>
            </a:fld>
            <a:endParaRPr lang="en-US"/>
          </a:p>
        </p:txBody>
      </p:sp>
      <p:sp>
        <p:nvSpPr>
          <p:cNvPr id="2" name="Title 1"/>
          <p:cNvSpPr>
            <a:spLocks noGrp="1"/>
          </p:cNvSpPr>
          <p:nvPr>
            <p:ph type="title"/>
          </p:nvPr>
        </p:nvSpPr>
        <p:spPr/>
        <p:txBody>
          <a:bodyPr/>
          <a:lstStyle/>
          <a:p>
            <a:r>
              <a:rPr lang="en-US"/>
              <a:t>Contracting Process</a:t>
            </a:r>
          </a:p>
        </p:txBody>
      </p:sp>
      <p:sp>
        <p:nvSpPr>
          <p:cNvPr id="13" name="TextBox 12"/>
          <p:cNvSpPr txBox="1"/>
          <p:nvPr/>
        </p:nvSpPr>
        <p:spPr bwMode="auto">
          <a:xfrm>
            <a:off x="66278" y="1142129"/>
            <a:ext cx="88312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a:spcBef>
                <a:spcPct val="20000"/>
              </a:spcBef>
              <a:spcAft>
                <a:spcPts val="600"/>
              </a:spcAft>
              <a:buClr>
                <a:srgbClr val="003399"/>
              </a:buClr>
              <a:buSzPct val="120000"/>
            </a:pPr>
            <a:r>
              <a:rPr lang="en-US" sz="3600">
                <a:solidFill>
                  <a:schemeClr val="accent4">
                    <a:lumMod val="60000"/>
                    <a:lumOff val="40000"/>
                  </a:schemeClr>
                </a:solidFill>
                <a:effectLst>
                  <a:reflection blurRad="6350" stA="60000" endA="900" endPos="58000" dir="5400000" sy="-100000" algn="bl" rotWithShape="0"/>
                </a:effectLst>
                <a:latin typeface="Arial Black" panose="020B0A04020102020204" pitchFamily="34" charset="0"/>
                <a:cs typeface="Arial" panose="020B0604020202020204" pitchFamily="34" charset="0"/>
              </a:rPr>
              <a:t>Overview</a:t>
            </a:r>
          </a:p>
        </p:txBody>
      </p:sp>
      <p:sp>
        <p:nvSpPr>
          <p:cNvPr id="14" name="TextBox 13"/>
          <p:cNvSpPr txBox="1"/>
          <p:nvPr/>
        </p:nvSpPr>
        <p:spPr bwMode="auto">
          <a:xfrm>
            <a:off x="411234" y="2171772"/>
            <a:ext cx="8334414" cy="269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spcCol="457200" rtlCol="0" anchor="t">
            <a:spAutoFit/>
          </a:bodyPr>
          <a:lstStyle/>
          <a:p>
            <a:pPr marL="342900" indent="-342900">
              <a:spcBef>
                <a:spcPct val="20000"/>
              </a:spcBef>
              <a:spcAft>
                <a:spcPts val="600"/>
              </a:spcAft>
              <a:buClr>
                <a:srgbClr val="003399"/>
              </a:buClr>
              <a:buSzPct val="120000"/>
              <a:buFont typeface="Wingdings" panose="05000000000000000000" pitchFamily="2" charset="2"/>
              <a:buChar char="§"/>
            </a:pPr>
            <a:r>
              <a:rPr lang="en-US">
                <a:latin typeface="Arial"/>
                <a:cs typeface="Arial"/>
              </a:rPr>
              <a:t>NAVSUP FLCY provides Contracting support for Military Sealift Command (MSC) ship repair requirements within the Commander, US Pacific Fleet (COMPACFLT) Area of Responsibility (AOR).</a:t>
            </a:r>
          </a:p>
          <a:p>
            <a:pPr marL="342900" indent="-342900">
              <a:buClr>
                <a:srgbClr val="003399"/>
              </a:buClr>
              <a:buSzPct val="120000"/>
              <a:buFont typeface="Wingdings" panose="05000000000000000000" pitchFamily="2" charset="2"/>
              <a:buChar char="§"/>
            </a:pPr>
            <a:r>
              <a:rPr lang="en-US">
                <a:latin typeface="Arial"/>
                <a:cs typeface="Arial"/>
              </a:rPr>
              <a:t>MSC Ship Support Unit (SSU), requires various ship repair such as</a:t>
            </a:r>
          </a:p>
          <a:p>
            <a:pPr marL="800100" lvl="1" indent="-342900">
              <a:spcBef>
                <a:spcPts val="600"/>
              </a:spcBef>
              <a:buClr>
                <a:srgbClr val="003399"/>
              </a:buClr>
              <a:buSzPct val="120000"/>
              <a:buFont typeface="Wingdings" panose="05000000000000000000" pitchFamily="2" charset="2"/>
              <a:buChar char="v"/>
            </a:pPr>
            <a:r>
              <a:rPr lang="en-US">
                <a:latin typeface="Arial"/>
                <a:cs typeface="Arial"/>
              </a:rPr>
              <a:t>Voyage Repair (VR) quarterly (14 days)</a:t>
            </a:r>
          </a:p>
          <a:p>
            <a:pPr marL="800100" lvl="1" indent="-342900">
              <a:spcBef>
                <a:spcPts val="600"/>
              </a:spcBef>
              <a:buClr>
                <a:srgbClr val="003399"/>
              </a:buClr>
              <a:buSzPct val="120000"/>
              <a:buFont typeface="Wingdings" panose="05000000000000000000" pitchFamily="2" charset="2"/>
              <a:buChar char="v"/>
            </a:pPr>
            <a:r>
              <a:rPr lang="en-US">
                <a:latin typeface="Arial"/>
                <a:cs typeface="Arial"/>
              </a:rPr>
              <a:t>Mid-term Availability (MTA) every 18 months (45-60 days)</a:t>
            </a:r>
          </a:p>
          <a:p>
            <a:pPr marL="800100" lvl="1" indent="-342900">
              <a:spcBef>
                <a:spcPts val="600"/>
              </a:spcBef>
              <a:buClr>
                <a:srgbClr val="003399"/>
              </a:buClr>
              <a:buSzPct val="120000"/>
              <a:buFont typeface="Wingdings" panose="05000000000000000000" pitchFamily="2" charset="2"/>
              <a:buChar char="v"/>
            </a:pPr>
            <a:r>
              <a:rPr lang="en-US">
                <a:latin typeface="Arial"/>
                <a:cs typeface="Arial"/>
              </a:rPr>
              <a:t>Regular Overhaul (ROH) Dry Dock (DD) every 2.5 years (60-120 days)</a:t>
            </a:r>
          </a:p>
          <a:p>
            <a:pPr marL="800100" lvl="1" indent="-342900">
              <a:spcBef>
                <a:spcPts val="600"/>
              </a:spcBef>
              <a:buClr>
                <a:srgbClr val="003399"/>
              </a:buClr>
              <a:buSzPct val="120000"/>
              <a:buFont typeface="Wingdings" panose="05000000000000000000" pitchFamily="2" charset="2"/>
              <a:buChar char="v"/>
            </a:pPr>
            <a:r>
              <a:rPr lang="en-US">
                <a:latin typeface="Arial"/>
                <a:cs typeface="Arial"/>
              </a:rPr>
              <a:t>Continuous maintenance whenever practical</a:t>
            </a:r>
          </a:p>
        </p:txBody>
      </p:sp>
    </p:spTree>
    <p:extLst>
      <p:ext uri="{BB962C8B-B14F-4D97-AF65-F5344CB8AC3E}">
        <p14:creationId xmlns:p14="http://schemas.microsoft.com/office/powerpoint/2010/main" val="2637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1000"/>
                                        <p:tgtEl>
                                          <p:spTgt spid="14">
                                            <p:txEl>
                                              <p:pRg st="0" end="0"/>
                                            </p:txEl>
                                          </p:spTgt>
                                        </p:tgtEl>
                                      </p:cBhvr>
                                    </p:animEffect>
                                    <p:anim calcmode="lin" valueType="num">
                                      <p:cBhvr>
                                        <p:cTn id="1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1000"/>
                                        <p:tgtEl>
                                          <p:spTgt spid="14">
                                            <p:txEl>
                                              <p:pRg st="1" end="1"/>
                                            </p:txEl>
                                          </p:spTgt>
                                        </p:tgtEl>
                                      </p:cBhvr>
                                    </p:animEffect>
                                    <p:anim calcmode="lin" valueType="num">
                                      <p:cBhvr>
                                        <p:cTn id="18"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Effect transition="in" filter="fade">
                                      <p:cBhvr>
                                        <p:cTn id="23" dur="1000"/>
                                        <p:tgtEl>
                                          <p:spTgt spid="14">
                                            <p:txEl>
                                              <p:pRg st="2" end="2"/>
                                            </p:txEl>
                                          </p:spTgt>
                                        </p:tgtEl>
                                      </p:cBhvr>
                                    </p:animEffect>
                                    <p:anim calcmode="lin" valueType="num">
                                      <p:cBhvr>
                                        <p:cTn id="24"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grpId="0" nodeType="after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fade">
                                      <p:cBhvr>
                                        <p:cTn id="29" dur="1000"/>
                                        <p:tgtEl>
                                          <p:spTgt spid="14">
                                            <p:txEl>
                                              <p:pRg st="3" end="3"/>
                                            </p:txEl>
                                          </p:spTgt>
                                        </p:tgtEl>
                                      </p:cBhvr>
                                    </p:animEffect>
                                    <p:anim calcmode="lin" valueType="num">
                                      <p:cBhvr>
                                        <p:cTn id="30"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42" presetClass="entr" presetSubtype="0" fill="hold" grpId="0" nodeType="after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fade">
                                      <p:cBhvr>
                                        <p:cTn id="35" dur="1000"/>
                                        <p:tgtEl>
                                          <p:spTgt spid="14">
                                            <p:txEl>
                                              <p:pRg st="4" end="4"/>
                                            </p:txEl>
                                          </p:spTgt>
                                        </p:tgtEl>
                                      </p:cBhvr>
                                    </p:animEffect>
                                    <p:anim calcmode="lin" valueType="num">
                                      <p:cBhvr>
                                        <p:cTn id="36"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6000"/>
                            </p:stCondLst>
                            <p:childTnLst>
                              <p:par>
                                <p:cTn id="39" presetID="42" presetClass="entr" presetSubtype="0" fill="hold" grpId="0" nodeType="afterEffect">
                                  <p:stCondLst>
                                    <p:cond delay="0"/>
                                  </p:stCondLst>
                                  <p:childTnLst>
                                    <p:set>
                                      <p:cBhvr>
                                        <p:cTn id="40" dur="1" fill="hold">
                                          <p:stCondLst>
                                            <p:cond delay="0"/>
                                          </p:stCondLst>
                                        </p:cTn>
                                        <p:tgtEl>
                                          <p:spTgt spid="14">
                                            <p:txEl>
                                              <p:pRg st="5" end="5"/>
                                            </p:txEl>
                                          </p:spTgt>
                                        </p:tgtEl>
                                        <p:attrNameLst>
                                          <p:attrName>style.visibility</p:attrName>
                                        </p:attrNameLst>
                                      </p:cBhvr>
                                      <p:to>
                                        <p:strVal val="visible"/>
                                      </p:to>
                                    </p:set>
                                    <p:animEffect transition="in" filter="fade">
                                      <p:cBhvr>
                                        <p:cTn id="41" dur="1000"/>
                                        <p:tgtEl>
                                          <p:spTgt spid="14">
                                            <p:txEl>
                                              <p:pRg st="5" end="5"/>
                                            </p:txEl>
                                          </p:spTgt>
                                        </p:tgtEl>
                                      </p:cBhvr>
                                    </p:animEffect>
                                    <p:anim calcmode="lin" valueType="num">
                                      <p:cBhvr>
                                        <p:cTn id="42"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uiExpand="1" build="p" bldLvl="2"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218E3E-A323-438B-9AC8-F16F8C5BB8C1}" type="slidenum">
              <a:rPr lang="en-US" smtClean="0"/>
              <a:pPr/>
              <a:t>3</a:t>
            </a:fld>
            <a:endParaRPr lang="en-US"/>
          </a:p>
        </p:txBody>
      </p:sp>
      <p:sp>
        <p:nvSpPr>
          <p:cNvPr id="2" name="Title 1"/>
          <p:cNvSpPr>
            <a:spLocks noGrp="1"/>
          </p:cNvSpPr>
          <p:nvPr>
            <p:ph type="title"/>
          </p:nvPr>
        </p:nvSpPr>
        <p:spPr/>
        <p:txBody>
          <a:bodyPr/>
          <a:lstStyle/>
          <a:p>
            <a:r>
              <a:rPr lang="en-US"/>
              <a:t>Contracting Process</a:t>
            </a:r>
          </a:p>
        </p:txBody>
      </p:sp>
      <p:sp>
        <p:nvSpPr>
          <p:cNvPr id="13" name="TextBox 12"/>
          <p:cNvSpPr txBox="1"/>
          <p:nvPr/>
        </p:nvSpPr>
        <p:spPr bwMode="auto">
          <a:xfrm>
            <a:off x="66278" y="1142129"/>
            <a:ext cx="88312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a:spcBef>
                <a:spcPct val="20000"/>
              </a:spcBef>
              <a:spcAft>
                <a:spcPts val="600"/>
              </a:spcAft>
              <a:buClr>
                <a:srgbClr val="003399"/>
              </a:buClr>
              <a:buSzPct val="120000"/>
            </a:pPr>
            <a:r>
              <a:rPr lang="en-US" sz="3600">
                <a:solidFill>
                  <a:schemeClr val="accent4">
                    <a:lumMod val="60000"/>
                    <a:lumOff val="40000"/>
                  </a:schemeClr>
                </a:solidFill>
                <a:effectLst>
                  <a:reflection blurRad="6350" stA="60000" endA="900" endPos="58000" dir="5400000" sy="-100000" algn="bl" rotWithShape="0"/>
                </a:effectLst>
                <a:latin typeface="Arial Black" panose="020B0A04020102020204" pitchFamily="34" charset="0"/>
                <a:cs typeface="Arial" panose="020B0604020202020204" pitchFamily="34" charset="0"/>
              </a:rPr>
              <a:t>Overview</a:t>
            </a:r>
          </a:p>
        </p:txBody>
      </p:sp>
      <p:sp>
        <p:nvSpPr>
          <p:cNvPr id="14" name="TextBox 13"/>
          <p:cNvSpPr txBox="1"/>
          <p:nvPr/>
        </p:nvSpPr>
        <p:spPr bwMode="auto">
          <a:xfrm>
            <a:off x="411234" y="2171784"/>
            <a:ext cx="8644056" cy="257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marL="342900" indent="-342900">
              <a:spcBef>
                <a:spcPct val="20000"/>
              </a:spcBef>
              <a:spcAft>
                <a:spcPts val="600"/>
              </a:spcAft>
              <a:buClr>
                <a:srgbClr val="003399"/>
              </a:buClr>
              <a:buSzPct val="120000"/>
              <a:buFont typeface="Wingdings" panose="05000000000000000000" pitchFamily="2" charset="2"/>
              <a:buChar char="§"/>
            </a:pPr>
            <a:r>
              <a:rPr lang="en-US">
                <a:latin typeface="Arial" panose="020B0604020202020204" pitchFamily="34" charset="0"/>
                <a:cs typeface="Arial" panose="020B0604020202020204" pitchFamily="34" charset="0"/>
              </a:rPr>
              <a:t>MSC requirements are solicited under the Master Solicitation. The Master Solicitation is a set of standardized solicitation provisions used by NAVSUP FLCY Contracting Department to acquire ship repair for MSC vessels, and is invoked during the quick solicitation process.</a:t>
            </a:r>
          </a:p>
          <a:p>
            <a:pPr marL="342900" indent="-342900">
              <a:spcBef>
                <a:spcPct val="20000"/>
              </a:spcBef>
              <a:spcAft>
                <a:spcPts val="600"/>
              </a:spcAft>
              <a:buClr>
                <a:srgbClr val="003399"/>
              </a:buClr>
              <a:buSzPct val="120000"/>
              <a:buFont typeface="Wingdings" panose="05000000000000000000" pitchFamily="2" charset="2"/>
              <a:buChar char="§"/>
            </a:pPr>
            <a:r>
              <a:rPr lang="en-US">
                <a:latin typeface="Arial" panose="020B0604020202020204" pitchFamily="34" charset="0"/>
                <a:cs typeface="Arial" panose="020B0604020202020204" pitchFamily="34" charset="0"/>
              </a:rPr>
              <a:t>Under the Master Solicitation, award of a contract is limited to Master Ship Repair Agreement (MSRA) / Agreement for Boat Repair (ABR) holders. </a:t>
            </a:r>
          </a:p>
          <a:p>
            <a:pPr marL="342900" indent="-342900">
              <a:spcBef>
                <a:spcPct val="20000"/>
              </a:spcBef>
              <a:spcAft>
                <a:spcPts val="600"/>
              </a:spcAft>
              <a:buClr>
                <a:srgbClr val="003399"/>
              </a:buClr>
              <a:buSzPct val="120000"/>
              <a:buFont typeface="Wingdings" panose="05000000000000000000" pitchFamily="2" charset="2"/>
              <a:buChar char="§"/>
            </a:pPr>
            <a:r>
              <a:rPr lang="en-US">
                <a:latin typeface="Arial" panose="020B0604020202020204" pitchFamily="34" charset="0"/>
                <a:cs typeface="Arial" panose="020B0604020202020204" pitchFamily="34" charset="0"/>
              </a:rPr>
              <a:t>MSRA/ABR holders have the opportunity to submit proposals and compete on individual requirements.</a:t>
            </a:r>
          </a:p>
        </p:txBody>
      </p:sp>
    </p:spTree>
    <p:extLst>
      <p:ext uri="{BB962C8B-B14F-4D97-AF65-F5344CB8AC3E}">
        <p14:creationId xmlns:p14="http://schemas.microsoft.com/office/powerpoint/2010/main" val="180827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1000"/>
                                        <p:tgtEl>
                                          <p:spTgt spid="14">
                                            <p:txEl>
                                              <p:pRg st="1" end="1"/>
                                            </p:txEl>
                                          </p:spTgt>
                                        </p:tgtEl>
                                      </p:cBhvr>
                                    </p:animEffect>
                                    <p:anim calcmode="lin" valueType="num">
                                      <p:cBhvr>
                                        <p:cTn id="14"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Effect transition="in" filter="fade">
                                      <p:cBhvr>
                                        <p:cTn id="19" dur="1000"/>
                                        <p:tgtEl>
                                          <p:spTgt spid="14">
                                            <p:txEl>
                                              <p:pRg st="2" end="2"/>
                                            </p:txEl>
                                          </p:spTgt>
                                        </p:tgtEl>
                                      </p:cBhvr>
                                    </p:animEffect>
                                    <p:anim calcmode="lin" valueType="num">
                                      <p:cBhvr>
                                        <p:cTn id="20"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bldLvl="2"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218E3E-A323-438B-9AC8-F16F8C5BB8C1}" type="slidenum">
              <a:rPr lang="en-US" smtClean="0"/>
              <a:pPr/>
              <a:t>4</a:t>
            </a:fld>
            <a:endParaRPr lang="en-US"/>
          </a:p>
        </p:txBody>
      </p:sp>
      <p:sp>
        <p:nvSpPr>
          <p:cNvPr id="2" name="Title 1"/>
          <p:cNvSpPr>
            <a:spLocks noGrp="1"/>
          </p:cNvSpPr>
          <p:nvPr>
            <p:ph type="title"/>
          </p:nvPr>
        </p:nvSpPr>
        <p:spPr/>
        <p:txBody>
          <a:bodyPr/>
          <a:lstStyle/>
          <a:p>
            <a:r>
              <a:rPr lang="en-US"/>
              <a:t>Contracting Process</a:t>
            </a:r>
          </a:p>
        </p:txBody>
      </p:sp>
      <p:sp>
        <p:nvSpPr>
          <p:cNvPr id="13" name="TextBox 12"/>
          <p:cNvSpPr txBox="1"/>
          <p:nvPr/>
        </p:nvSpPr>
        <p:spPr bwMode="auto">
          <a:xfrm>
            <a:off x="66278" y="1008779"/>
            <a:ext cx="88312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a:spcBef>
                <a:spcPct val="20000"/>
              </a:spcBef>
              <a:spcAft>
                <a:spcPts val="600"/>
              </a:spcAft>
              <a:buClr>
                <a:srgbClr val="003399"/>
              </a:buClr>
              <a:buSzPct val="120000"/>
            </a:pPr>
            <a:r>
              <a:rPr lang="en-US" sz="3600">
                <a:solidFill>
                  <a:schemeClr val="accent4">
                    <a:lumMod val="60000"/>
                    <a:lumOff val="40000"/>
                  </a:schemeClr>
                </a:solidFill>
                <a:effectLst>
                  <a:reflection blurRad="6350" stA="60000" endA="900" endPos="58000" dir="5400000" sy="-100000" algn="bl" rotWithShape="0"/>
                </a:effectLst>
                <a:latin typeface="Arial Black" panose="020B0A04020102020204" pitchFamily="34" charset="0"/>
                <a:cs typeface="Arial" panose="020B0604020202020204" pitchFamily="34" charset="0"/>
              </a:rPr>
              <a:t>Contracting Process</a:t>
            </a:r>
          </a:p>
        </p:txBody>
      </p:sp>
      <p:graphicFrame>
        <p:nvGraphicFramePr>
          <p:cNvPr id="6" name="Diagram 5"/>
          <p:cNvGraphicFramePr/>
          <p:nvPr>
            <p:extLst>
              <p:ext uri="{D42A27DB-BD31-4B8C-83A1-F6EECF244321}">
                <p14:modId xmlns:p14="http://schemas.microsoft.com/office/powerpoint/2010/main" val="2134204027"/>
              </p:ext>
            </p:extLst>
          </p:nvPr>
        </p:nvGraphicFramePr>
        <p:xfrm>
          <a:off x="292280" y="1506583"/>
          <a:ext cx="8693340" cy="870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292280" y="2267149"/>
            <a:ext cx="8693339" cy="467163"/>
            <a:chOff x="292280" y="2267149"/>
            <a:chExt cx="8693339" cy="467163"/>
          </a:xfrm>
        </p:grpSpPr>
        <p:sp>
          <p:nvSpPr>
            <p:cNvPr id="5" name="Freeform 4"/>
            <p:cNvSpPr/>
            <p:nvPr/>
          </p:nvSpPr>
          <p:spPr>
            <a:xfrm>
              <a:off x="292280" y="2267599"/>
              <a:ext cx="1644470" cy="459759"/>
            </a:xfrm>
            <a:custGeom>
              <a:avLst/>
              <a:gdLst>
                <a:gd name="connsiteX0" fmla="*/ 0 w 1665718"/>
                <a:gd name="connsiteY0" fmla="*/ 0 h 459759"/>
                <a:gd name="connsiteX1" fmla="*/ 1435839 w 1665718"/>
                <a:gd name="connsiteY1" fmla="*/ 0 h 459759"/>
                <a:gd name="connsiteX2" fmla="*/ 1665718 w 1665718"/>
                <a:gd name="connsiteY2" fmla="*/ 229880 h 459759"/>
                <a:gd name="connsiteX3" fmla="*/ 1435839 w 1665718"/>
                <a:gd name="connsiteY3" fmla="*/ 459759 h 459759"/>
                <a:gd name="connsiteX4" fmla="*/ 0 w 1665718"/>
                <a:gd name="connsiteY4" fmla="*/ 459759 h 459759"/>
                <a:gd name="connsiteX5" fmla="*/ 229880 w 1665718"/>
                <a:gd name="connsiteY5" fmla="*/ 229880 h 459759"/>
                <a:gd name="connsiteX6" fmla="*/ 0 w 1665718"/>
                <a:gd name="connsiteY6" fmla="*/ 0 h 45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5718" h="459759">
                  <a:moveTo>
                    <a:pt x="0" y="0"/>
                  </a:moveTo>
                  <a:lnTo>
                    <a:pt x="1435839" y="0"/>
                  </a:lnTo>
                  <a:lnTo>
                    <a:pt x="1665718" y="229880"/>
                  </a:lnTo>
                  <a:lnTo>
                    <a:pt x="1435839" y="459759"/>
                  </a:lnTo>
                  <a:lnTo>
                    <a:pt x="0" y="459759"/>
                  </a:lnTo>
                  <a:lnTo>
                    <a:pt x="229880" y="229880"/>
                  </a:lnTo>
                  <a:lnTo>
                    <a:pt x="0" y="0"/>
                  </a:lnTo>
                  <a:close/>
                </a:path>
              </a:pathLst>
            </a:custGeom>
            <a:solidFill>
              <a:schemeClr val="accent4">
                <a:lumMod val="20000"/>
                <a:lumOff val="80000"/>
              </a:schemeClr>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277886" tIns="16002" rIns="245881" bIns="16002" numCol="1" spcCol="1270" anchor="ctr" anchorCtr="0">
              <a:noAutofit/>
            </a:bodyPr>
            <a:lstStyle/>
            <a:p>
              <a:pPr lvl="0" algn="ctr" defTabSz="533400">
                <a:lnSpc>
                  <a:spcPct val="90000"/>
                </a:lnSpc>
                <a:spcBef>
                  <a:spcPct val="0"/>
                </a:spcBef>
                <a:spcAft>
                  <a:spcPct val="35000"/>
                </a:spcAft>
              </a:pPr>
              <a:r>
                <a:rPr lang="en-US" sz="1200" b="1" kern="1200">
                  <a:solidFill>
                    <a:schemeClr val="accent5">
                      <a:lumMod val="50000"/>
                    </a:schemeClr>
                  </a:solidFill>
                  <a:latin typeface="Arial" panose="020B0604020202020204" pitchFamily="34" charset="0"/>
                  <a:cs typeface="Arial" panose="020B0604020202020204" pitchFamily="34" charset="0"/>
                </a:rPr>
                <a:t>Acquisition Planning</a:t>
              </a:r>
            </a:p>
          </p:txBody>
        </p:sp>
        <p:sp>
          <p:nvSpPr>
            <p:cNvPr id="10" name="Freeform 9"/>
            <p:cNvSpPr/>
            <p:nvPr/>
          </p:nvSpPr>
          <p:spPr>
            <a:xfrm>
              <a:off x="1842408" y="2267149"/>
              <a:ext cx="1729656" cy="460660"/>
            </a:xfrm>
            <a:custGeom>
              <a:avLst/>
              <a:gdLst>
                <a:gd name="connsiteX0" fmla="*/ 0 w 1956730"/>
                <a:gd name="connsiteY0" fmla="*/ 0 h 460660"/>
                <a:gd name="connsiteX1" fmla="*/ 1726400 w 1956730"/>
                <a:gd name="connsiteY1" fmla="*/ 0 h 460660"/>
                <a:gd name="connsiteX2" fmla="*/ 1956730 w 1956730"/>
                <a:gd name="connsiteY2" fmla="*/ 230330 h 460660"/>
                <a:gd name="connsiteX3" fmla="*/ 1726400 w 1956730"/>
                <a:gd name="connsiteY3" fmla="*/ 460660 h 460660"/>
                <a:gd name="connsiteX4" fmla="*/ 0 w 1956730"/>
                <a:gd name="connsiteY4" fmla="*/ 460660 h 460660"/>
                <a:gd name="connsiteX5" fmla="*/ 230330 w 1956730"/>
                <a:gd name="connsiteY5" fmla="*/ 230330 h 460660"/>
                <a:gd name="connsiteX6" fmla="*/ 0 w 1956730"/>
                <a:gd name="connsiteY6" fmla="*/ 0 h 46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730" h="460660">
                  <a:moveTo>
                    <a:pt x="0" y="0"/>
                  </a:moveTo>
                  <a:lnTo>
                    <a:pt x="1726400" y="0"/>
                  </a:lnTo>
                  <a:lnTo>
                    <a:pt x="1956730" y="230330"/>
                  </a:lnTo>
                  <a:lnTo>
                    <a:pt x="1726400" y="460660"/>
                  </a:lnTo>
                  <a:lnTo>
                    <a:pt x="0" y="460660"/>
                  </a:lnTo>
                  <a:lnTo>
                    <a:pt x="230330" y="230330"/>
                  </a:lnTo>
                  <a:lnTo>
                    <a:pt x="0" y="0"/>
                  </a:lnTo>
                  <a:close/>
                </a:path>
              </a:pathLst>
            </a:custGeom>
            <a:solidFill>
              <a:schemeClr val="accent4">
                <a:lumMod val="40000"/>
                <a:lumOff val="60000"/>
              </a:schemeClr>
            </a:solidFill>
          </p:spPr>
          <p:style>
            <a:lnRef idx="0">
              <a:schemeClr val="lt1">
                <a:hueOff val="0"/>
                <a:satOff val="0"/>
                <a:lumOff val="0"/>
                <a:alphaOff val="0"/>
              </a:schemeClr>
            </a:lnRef>
            <a:fillRef idx="3">
              <a:scrgbClr r="0" g="0" b="0"/>
            </a:fillRef>
            <a:effectRef idx="3">
              <a:schemeClr val="accent2">
                <a:hueOff val="-363841"/>
                <a:satOff val="-20982"/>
                <a:lumOff val="2157"/>
                <a:alphaOff val="0"/>
              </a:schemeClr>
            </a:effectRef>
            <a:fontRef idx="minor">
              <a:schemeClr val="lt1"/>
            </a:fontRef>
          </p:style>
          <p:txBody>
            <a:bodyPr spcFirstLastPara="0" vert="horz" wrap="square" lIns="286337" tIns="18669" rIns="248999"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Solicitation</a:t>
              </a:r>
            </a:p>
          </p:txBody>
        </p:sp>
        <p:sp>
          <p:nvSpPr>
            <p:cNvPr id="14" name="Freeform 13"/>
            <p:cNvSpPr/>
            <p:nvPr/>
          </p:nvSpPr>
          <p:spPr>
            <a:xfrm>
              <a:off x="3464115" y="2269955"/>
              <a:ext cx="1749235" cy="464357"/>
            </a:xfrm>
            <a:custGeom>
              <a:avLst/>
              <a:gdLst>
                <a:gd name="connsiteX0" fmla="*/ 0 w 1912822"/>
                <a:gd name="connsiteY0" fmla="*/ 0 h 464357"/>
                <a:gd name="connsiteX1" fmla="*/ 1680644 w 1912822"/>
                <a:gd name="connsiteY1" fmla="*/ 0 h 464357"/>
                <a:gd name="connsiteX2" fmla="*/ 1912822 w 1912822"/>
                <a:gd name="connsiteY2" fmla="*/ 232179 h 464357"/>
                <a:gd name="connsiteX3" fmla="*/ 1680644 w 1912822"/>
                <a:gd name="connsiteY3" fmla="*/ 464357 h 464357"/>
                <a:gd name="connsiteX4" fmla="*/ 0 w 1912822"/>
                <a:gd name="connsiteY4" fmla="*/ 464357 h 464357"/>
                <a:gd name="connsiteX5" fmla="*/ 232179 w 1912822"/>
                <a:gd name="connsiteY5" fmla="*/ 232179 h 464357"/>
                <a:gd name="connsiteX6" fmla="*/ 0 w 1912822"/>
                <a:gd name="connsiteY6" fmla="*/ 0 h 46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2822" h="464357">
                  <a:moveTo>
                    <a:pt x="0" y="0"/>
                  </a:moveTo>
                  <a:lnTo>
                    <a:pt x="1680644" y="0"/>
                  </a:lnTo>
                  <a:lnTo>
                    <a:pt x="1912822" y="232179"/>
                  </a:lnTo>
                  <a:lnTo>
                    <a:pt x="1680644" y="464357"/>
                  </a:lnTo>
                  <a:lnTo>
                    <a:pt x="0" y="464357"/>
                  </a:lnTo>
                  <a:lnTo>
                    <a:pt x="232179" y="232179"/>
                  </a:lnTo>
                  <a:lnTo>
                    <a:pt x="0" y="0"/>
                  </a:lnTo>
                  <a:close/>
                </a:path>
              </a:pathLst>
            </a:custGeom>
            <a:solidFill>
              <a:schemeClr val="accent4">
                <a:lumMod val="60000"/>
                <a:lumOff val="40000"/>
              </a:schemeClr>
            </a:solidFill>
          </p:spPr>
          <p:style>
            <a:lnRef idx="0">
              <a:schemeClr val="lt1">
                <a:hueOff val="0"/>
                <a:satOff val="0"/>
                <a:lumOff val="0"/>
                <a:alphaOff val="0"/>
              </a:schemeClr>
            </a:lnRef>
            <a:fillRef idx="3">
              <a:scrgbClr r="0" g="0" b="0"/>
            </a:fillRef>
            <a:effectRef idx="3">
              <a:schemeClr val="accent2">
                <a:hueOff val="-727682"/>
                <a:satOff val="-41964"/>
                <a:lumOff val="4314"/>
                <a:alphaOff val="0"/>
              </a:schemeClr>
            </a:effectRef>
            <a:fontRef idx="minor">
              <a:schemeClr val="lt1"/>
            </a:fontRef>
          </p:style>
          <p:txBody>
            <a:bodyPr spcFirstLastPara="0" vert="horz" wrap="square" lIns="288186" tIns="18669" rIns="250847"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Evaluation</a:t>
              </a:r>
            </a:p>
          </p:txBody>
        </p:sp>
        <p:sp>
          <p:nvSpPr>
            <p:cNvPr id="33" name="Freeform 32"/>
            <p:cNvSpPr/>
            <p:nvPr/>
          </p:nvSpPr>
          <p:spPr>
            <a:xfrm>
              <a:off x="5122192" y="2273345"/>
              <a:ext cx="1488357" cy="460967"/>
            </a:xfrm>
            <a:custGeom>
              <a:avLst/>
              <a:gdLst>
                <a:gd name="connsiteX0" fmla="*/ 0 w 1585882"/>
                <a:gd name="connsiteY0" fmla="*/ 0 h 460967"/>
                <a:gd name="connsiteX1" fmla="*/ 1355399 w 1585882"/>
                <a:gd name="connsiteY1" fmla="*/ 0 h 460967"/>
                <a:gd name="connsiteX2" fmla="*/ 1585882 w 1585882"/>
                <a:gd name="connsiteY2" fmla="*/ 230484 h 460967"/>
                <a:gd name="connsiteX3" fmla="*/ 1355399 w 1585882"/>
                <a:gd name="connsiteY3" fmla="*/ 460967 h 460967"/>
                <a:gd name="connsiteX4" fmla="*/ 0 w 1585882"/>
                <a:gd name="connsiteY4" fmla="*/ 460967 h 460967"/>
                <a:gd name="connsiteX5" fmla="*/ 230484 w 1585882"/>
                <a:gd name="connsiteY5" fmla="*/ 230484 h 460967"/>
                <a:gd name="connsiteX6" fmla="*/ 0 w 1585882"/>
                <a:gd name="connsiteY6" fmla="*/ 0 h 46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882" h="460967">
                  <a:moveTo>
                    <a:pt x="0" y="0"/>
                  </a:moveTo>
                  <a:lnTo>
                    <a:pt x="1355399" y="0"/>
                  </a:lnTo>
                  <a:lnTo>
                    <a:pt x="1585882" y="230484"/>
                  </a:lnTo>
                  <a:lnTo>
                    <a:pt x="1355399" y="460967"/>
                  </a:lnTo>
                  <a:lnTo>
                    <a:pt x="0" y="460967"/>
                  </a:lnTo>
                  <a:lnTo>
                    <a:pt x="230484" y="230484"/>
                  </a:lnTo>
                  <a:lnTo>
                    <a:pt x="0" y="0"/>
                  </a:lnTo>
                  <a:close/>
                </a:path>
              </a:pathLst>
            </a:custGeom>
            <a:solidFill>
              <a:schemeClr val="accent2">
                <a:lumMod val="40000"/>
                <a:lumOff val="60000"/>
              </a:schemeClr>
            </a:solidFill>
          </p:spPr>
          <p:style>
            <a:lnRef idx="0">
              <a:schemeClr val="lt1">
                <a:hueOff val="0"/>
                <a:satOff val="0"/>
                <a:lumOff val="0"/>
                <a:alphaOff val="0"/>
              </a:schemeClr>
            </a:lnRef>
            <a:fillRef idx="3">
              <a:scrgbClr r="0" g="0" b="0"/>
            </a:fillRef>
            <a:effectRef idx="3">
              <a:schemeClr val="accent2">
                <a:hueOff val="-1091522"/>
                <a:satOff val="-62946"/>
                <a:lumOff val="6471"/>
                <a:alphaOff val="0"/>
              </a:schemeClr>
            </a:effectRef>
            <a:fontRef idx="minor">
              <a:schemeClr val="lt1"/>
            </a:fontRef>
          </p:style>
          <p:txBody>
            <a:bodyPr spcFirstLastPara="0" vert="horz" wrap="square" lIns="286491" tIns="18669" rIns="249152"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Award</a:t>
              </a:r>
              <a:endParaRPr lang="en-US" sz="2000" b="1" kern="1200">
                <a:solidFill>
                  <a:schemeClr val="accent5">
                    <a:lumMod val="50000"/>
                  </a:schemeClr>
                </a:solidFill>
                <a:latin typeface="Arial" panose="020B0604020202020204" pitchFamily="34" charset="0"/>
                <a:cs typeface="Arial" panose="020B0604020202020204" pitchFamily="34" charset="0"/>
              </a:endParaRPr>
            </a:p>
          </p:txBody>
        </p:sp>
        <p:sp>
          <p:nvSpPr>
            <p:cNvPr id="34" name="Freeform 33"/>
            <p:cNvSpPr/>
            <p:nvPr/>
          </p:nvSpPr>
          <p:spPr>
            <a:xfrm>
              <a:off x="6512501" y="2270166"/>
              <a:ext cx="2473118" cy="460967"/>
            </a:xfrm>
            <a:custGeom>
              <a:avLst/>
              <a:gdLst>
                <a:gd name="connsiteX0" fmla="*/ 0 w 2473118"/>
                <a:gd name="connsiteY0" fmla="*/ 0 h 460967"/>
                <a:gd name="connsiteX1" fmla="*/ 2242635 w 2473118"/>
                <a:gd name="connsiteY1" fmla="*/ 0 h 460967"/>
                <a:gd name="connsiteX2" fmla="*/ 2473118 w 2473118"/>
                <a:gd name="connsiteY2" fmla="*/ 230484 h 460967"/>
                <a:gd name="connsiteX3" fmla="*/ 2242635 w 2473118"/>
                <a:gd name="connsiteY3" fmla="*/ 460967 h 460967"/>
                <a:gd name="connsiteX4" fmla="*/ 0 w 2473118"/>
                <a:gd name="connsiteY4" fmla="*/ 460967 h 460967"/>
                <a:gd name="connsiteX5" fmla="*/ 230484 w 2473118"/>
                <a:gd name="connsiteY5" fmla="*/ 230484 h 460967"/>
                <a:gd name="connsiteX6" fmla="*/ 0 w 2473118"/>
                <a:gd name="connsiteY6" fmla="*/ 0 h 46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3118" h="460967">
                  <a:moveTo>
                    <a:pt x="0" y="0"/>
                  </a:moveTo>
                  <a:lnTo>
                    <a:pt x="2242635" y="0"/>
                  </a:lnTo>
                  <a:lnTo>
                    <a:pt x="2473118" y="230484"/>
                  </a:lnTo>
                  <a:lnTo>
                    <a:pt x="2242635" y="460967"/>
                  </a:lnTo>
                  <a:lnTo>
                    <a:pt x="0" y="460967"/>
                  </a:lnTo>
                  <a:lnTo>
                    <a:pt x="230484" y="230484"/>
                  </a:lnTo>
                  <a:lnTo>
                    <a:pt x="0" y="0"/>
                  </a:lnTo>
                  <a:close/>
                </a:path>
              </a:pathLst>
            </a:custGeom>
            <a:solidFill>
              <a:schemeClr val="accent2">
                <a:lumMod val="60000"/>
                <a:lumOff val="40000"/>
              </a:schemeClr>
            </a:solidFill>
          </p:spPr>
          <p:style>
            <a:lnRef idx="0">
              <a:schemeClr val="lt1">
                <a:hueOff val="0"/>
                <a:satOff val="0"/>
                <a:lumOff val="0"/>
                <a:alphaOff val="0"/>
              </a:schemeClr>
            </a:lnRef>
            <a:fillRef idx="3">
              <a:scrgbClr r="0" g="0" b="0"/>
            </a:fillRef>
            <a:effectRef idx="3">
              <a:schemeClr val="accent2">
                <a:hueOff val="-1455363"/>
                <a:satOff val="-83928"/>
                <a:lumOff val="8628"/>
                <a:alphaOff val="0"/>
              </a:schemeClr>
            </a:effectRef>
            <a:fontRef idx="minor">
              <a:schemeClr val="lt1"/>
            </a:fontRef>
          </p:style>
          <p:txBody>
            <a:bodyPr spcFirstLastPara="0" vert="horz" wrap="square" lIns="286491" tIns="18669" rIns="249152"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Contract Administration</a:t>
              </a:r>
            </a:p>
          </p:txBody>
        </p:sp>
      </p:grpSp>
      <p:sp>
        <p:nvSpPr>
          <p:cNvPr id="7" name="Flowchart: Alternate Process 6"/>
          <p:cNvSpPr/>
          <p:nvPr/>
        </p:nvSpPr>
        <p:spPr>
          <a:xfrm>
            <a:off x="548639" y="3119630"/>
            <a:ext cx="2447109" cy="480277"/>
          </a:xfrm>
          <a:prstGeom prst="flowChartAlternateProcess">
            <a:avLst/>
          </a:prstGeom>
          <a:solidFill>
            <a:schemeClr val="accent4">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5">
                    <a:lumMod val="50000"/>
                  </a:schemeClr>
                </a:solidFill>
                <a:latin typeface="Arial" panose="020B0604020202020204" pitchFamily="34" charset="0"/>
                <a:cs typeface="Arial" panose="020B0604020202020204" pitchFamily="34" charset="0"/>
              </a:rPr>
              <a:t>Initial Planning/ </a:t>
            </a:r>
          </a:p>
          <a:p>
            <a:pPr algn="ctr"/>
            <a:r>
              <a:rPr lang="en-US" sz="1200">
                <a:solidFill>
                  <a:schemeClr val="accent5">
                    <a:lumMod val="50000"/>
                  </a:schemeClr>
                </a:solidFill>
                <a:latin typeface="Arial" panose="020B0604020202020204" pitchFamily="34" charset="0"/>
                <a:cs typeface="Arial" panose="020B0604020202020204" pitchFamily="34" charset="0"/>
              </a:rPr>
              <a:t>Forming the Team</a:t>
            </a:r>
          </a:p>
        </p:txBody>
      </p:sp>
      <p:sp>
        <p:nvSpPr>
          <p:cNvPr id="11" name="Flowchart: Alternate Process 10"/>
          <p:cNvSpPr/>
          <p:nvPr/>
        </p:nvSpPr>
        <p:spPr>
          <a:xfrm>
            <a:off x="574762" y="3826921"/>
            <a:ext cx="2447109" cy="480277"/>
          </a:xfrm>
          <a:prstGeom prst="flowChartAlternateProcess">
            <a:avLst/>
          </a:prstGeom>
          <a:solidFill>
            <a:schemeClr val="accent4">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5">
                    <a:lumMod val="50000"/>
                  </a:schemeClr>
                </a:solidFill>
                <a:latin typeface="Arial" panose="020B0604020202020204" pitchFamily="34" charset="0"/>
                <a:cs typeface="Arial" panose="020B0604020202020204" pitchFamily="34" charset="0"/>
              </a:rPr>
              <a:t>Market Research</a:t>
            </a:r>
          </a:p>
        </p:txBody>
      </p:sp>
      <p:sp>
        <p:nvSpPr>
          <p:cNvPr id="12" name="Flowchart: Alternate Process 11"/>
          <p:cNvSpPr/>
          <p:nvPr/>
        </p:nvSpPr>
        <p:spPr>
          <a:xfrm>
            <a:off x="574762" y="4539244"/>
            <a:ext cx="2447109" cy="480277"/>
          </a:xfrm>
          <a:prstGeom prst="flowChartAlternateProcess">
            <a:avLst/>
          </a:prstGeom>
          <a:solidFill>
            <a:schemeClr val="accent4">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5">
                    <a:lumMod val="50000"/>
                  </a:schemeClr>
                </a:solidFill>
                <a:latin typeface="Arial" panose="020B0604020202020204" pitchFamily="34" charset="0"/>
                <a:cs typeface="Arial" panose="020B0604020202020204" pitchFamily="34" charset="0"/>
              </a:rPr>
              <a:t>Defining Requirements</a:t>
            </a:r>
          </a:p>
          <a:p>
            <a:pPr algn="ctr"/>
            <a:r>
              <a:rPr lang="en-US" sz="1200">
                <a:solidFill>
                  <a:schemeClr val="accent5">
                    <a:lumMod val="50000"/>
                  </a:schemeClr>
                </a:solidFill>
                <a:latin typeface="Arial" panose="020B0604020202020204" pitchFamily="34" charset="0"/>
                <a:cs typeface="Arial" panose="020B0604020202020204" pitchFamily="34" charset="0"/>
              </a:rPr>
              <a:t>(SOW/PWS/SOO/Spec)</a:t>
            </a:r>
          </a:p>
        </p:txBody>
      </p:sp>
      <p:sp>
        <p:nvSpPr>
          <p:cNvPr id="15" name="Flowchart: Alternate Process 14"/>
          <p:cNvSpPr/>
          <p:nvPr/>
        </p:nvSpPr>
        <p:spPr>
          <a:xfrm>
            <a:off x="574762" y="5251567"/>
            <a:ext cx="2447109" cy="480277"/>
          </a:xfrm>
          <a:prstGeom prst="flowChartAlternateProcess">
            <a:avLst/>
          </a:prstGeom>
          <a:solidFill>
            <a:schemeClr val="accent4">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5">
                    <a:lumMod val="50000"/>
                  </a:schemeClr>
                </a:solidFill>
                <a:latin typeface="Arial" panose="020B0604020202020204" pitchFamily="34" charset="0"/>
                <a:cs typeface="Arial" panose="020B0604020202020204" pitchFamily="34" charset="0"/>
              </a:rPr>
              <a:t>Acquisition Business Strategy</a:t>
            </a:r>
          </a:p>
        </p:txBody>
      </p:sp>
      <p:sp>
        <p:nvSpPr>
          <p:cNvPr id="16" name="Flowchart: Alternate Process 15"/>
          <p:cNvSpPr/>
          <p:nvPr/>
        </p:nvSpPr>
        <p:spPr>
          <a:xfrm>
            <a:off x="574762" y="5947526"/>
            <a:ext cx="2447109" cy="480277"/>
          </a:xfrm>
          <a:prstGeom prst="flowChartAlternateProcess">
            <a:avLst/>
          </a:prstGeom>
          <a:solidFill>
            <a:schemeClr val="accent4">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5">
                    <a:lumMod val="50000"/>
                  </a:schemeClr>
                </a:solidFill>
                <a:latin typeface="Arial" panose="020B0604020202020204" pitchFamily="34" charset="0"/>
                <a:cs typeface="Arial" panose="020B0604020202020204" pitchFamily="34" charset="0"/>
              </a:rPr>
              <a:t>Release and Closing Solicitation</a:t>
            </a:r>
          </a:p>
        </p:txBody>
      </p:sp>
      <p:sp>
        <p:nvSpPr>
          <p:cNvPr id="17" name="Flowchart: Alternate Process 16"/>
          <p:cNvSpPr/>
          <p:nvPr/>
        </p:nvSpPr>
        <p:spPr>
          <a:xfrm>
            <a:off x="3520431" y="3145756"/>
            <a:ext cx="2447109" cy="480277"/>
          </a:xfrm>
          <a:prstGeom prst="flowChartAlternateProcess">
            <a:avLst/>
          </a:prstGeom>
          <a:solidFill>
            <a:schemeClr val="accent2">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5">
                    <a:lumMod val="50000"/>
                  </a:schemeClr>
                </a:solidFill>
                <a:latin typeface="Arial" panose="020B0604020202020204" pitchFamily="34" charset="0"/>
                <a:cs typeface="Arial" panose="020B0604020202020204" pitchFamily="34" charset="0"/>
              </a:rPr>
              <a:t>Receipt of Proposal</a:t>
            </a:r>
          </a:p>
        </p:txBody>
      </p:sp>
      <p:sp>
        <p:nvSpPr>
          <p:cNvPr id="18" name="Flowchart: Alternate Process 17"/>
          <p:cNvSpPr/>
          <p:nvPr/>
        </p:nvSpPr>
        <p:spPr>
          <a:xfrm>
            <a:off x="3557441" y="3853047"/>
            <a:ext cx="2447109" cy="480277"/>
          </a:xfrm>
          <a:prstGeom prst="flowChartAlternateProcess">
            <a:avLst/>
          </a:prstGeom>
          <a:solidFill>
            <a:schemeClr val="accent2">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5">
                    <a:lumMod val="50000"/>
                  </a:schemeClr>
                </a:solidFill>
                <a:latin typeface="Arial" panose="020B0604020202020204" pitchFamily="34" charset="0"/>
                <a:cs typeface="Arial" panose="020B0604020202020204" pitchFamily="34" charset="0"/>
              </a:rPr>
              <a:t>Evaluation</a:t>
            </a:r>
          </a:p>
        </p:txBody>
      </p:sp>
      <p:sp>
        <p:nvSpPr>
          <p:cNvPr id="19" name="Flowchart: Alternate Process 18"/>
          <p:cNvSpPr/>
          <p:nvPr/>
        </p:nvSpPr>
        <p:spPr>
          <a:xfrm>
            <a:off x="3557441" y="4565370"/>
            <a:ext cx="2447109" cy="480277"/>
          </a:xfrm>
          <a:prstGeom prst="flowChartAlternateProcess">
            <a:avLst/>
          </a:prstGeom>
          <a:solidFill>
            <a:schemeClr val="accent2">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5">
                    <a:lumMod val="50000"/>
                  </a:schemeClr>
                </a:solidFill>
                <a:latin typeface="Arial" panose="020B0604020202020204" pitchFamily="34" charset="0"/>
                <a:cs typeface="Arial" panose="020B0604020202020204" pitchFamily="34" charset="0"/>
              </a:rPr>
              <a:t>Negotiation</a:t>
            </a:r>
          </a:p>
        </p:txBody>
      </p:sp>
      <p:sp>
        <p:nvSpPr>
          <p:cNvPr id="20" name="Flowchart: Alternate Process 19"/>
          <p:cNvSpPr/>
          <p:nvPr/>
        </p:nvSpPr>
        <p:spPr>
          <a:xfrm>
            <a:off x="3579771" y="5947525"/>
            <a:ext cx="2447109" cy="480277"/>
          </a:xfrm>
          <a:prstGeom prst="flowChartAlternateProcess">
            <a:avLst/>
          </a:prstGeom>
          <a:solidFill>
            <a:schemeClr val="accent2">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5">
                    <a:lumMod val="50000"/>
                  </a:schemeClr>
                </a:solidFill>
                <a:latin typeface="Arial" panose="020B0604020202020204" pitchFamily="34" charset="0"/>
                <a:cs typeface="Arial" panose="020B0604020202020204" pitchFamily="34" charset="0"/>
              </a:rPr>
              <a:t>Debriefs and Protests</a:t>
            </a:r>
          </a:p>
        </p:txBody>
      </p:sp>
      <p:sp>
        <p:nvSpPr>
          <p:cNvPr id="21" name="Flowchart: Alternate Process 20"/>
          <p:cNvSpPr/>
          <p:nvPr/>
        </p:nvSpPr>
        <p:spPr>
          <a:xfrm>
            <a:off x="6492786" y="3119629"/>
            <a:ext cx="2447109" cy="480277"/>
          </a:xfrm>
          <a:prstGeom prst="flowChartAlternateProcess">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5">
                    <a:lumMod val="50000"/>
                  </a:schemeClr>
                </a:solidFill>
                <a:latin typeface="Arial" panose="020B0604020202020204" pitchFamily="34" charset="0"/>
                <a:cs typeface="Arial" panose="020B0604020202020204" pitchFamily="34" charset="0"/>
              </a:rPr>
              <a:t>Post Award Orientation</a:t>
            </a:r>
          </a:p>
        </p:txBody>
      </p:sp>
      <p:sp>
        <p:nvSpPr>
          <p:cNvPr id="22" name="Flowchart: Alternate Process 21"/>
          <p:cNvSpPr/>
          <p:nvPr/>
        </p:nvSpPr>
        <p:spPr>
          <a:xfrm>
            <a:off x="6510200" y="3826920"/>
            <a:ext cx="2447109" cy="480277"/>
          </a:xfrm>
          <a:prstGeom prst="flowChartAlternateProcess">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5">
                    <a:lumMod val="50000"/>
                  </a:schemeClr>
                </a:solidFill>
                <a:latin typeface="Arial" panose="020B0604020202020204" pitchFamily="34" charset="0"/>
                <a:cs typeface="Arial" panose="020B0604020202020204" pitchFamily="34" charset="0"/>
              </a:rPr>
              <a:t>Modifications</a:t>
            </a:r>
          </a:p>
        </p:txBody>
      </p:sp>
      <p:sp>
        <p:nvSpPr>
          <p:cNvPr id="23" name="Flowchart: Alternate Process 22"/>
          <p:cNvSpPr/>
          <p:nvPr/>
        </p:nvSpPr>
        <p:spPr>
          <a:xfrm>
            <a:off x="6510200" y="4539243"/>
            <a:ext cx="2447109" cy="480277"/>
          </a:xfrm>
          <a:prstGeom prst="flowChartAlternateProcess">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5">
                    <a:lumMod val="50000"/>
                  </a:schemeClr>
                </a:solidFill>
                <a:latin typeface="Arial" panose="020B0604020202020204" pitchFamily="34" charset="0"/>
                <a:cs typeface="Arial" panose="020B0604020202020204" pitchFamily="34" charset="0"/>
              </a:rPr>
              <a:t>Contract Administration</a:t>
            </a:r>
          </a:p>
        </p:txBody>
      </p:sp>
      <p:sp>
        <p:nvSpPr>
          <p:cNvPr id="24" name="Flowchart: Alternate Process 23"/>
          <p:cNvSpPr/>
          <p:nvPr/>
        </p:nvSpPr>
        <p:spPr>
          <a:xfrm>
            <a:off x="6510200" y="5251566"/>
            <a:ext cx="2447109" cy="480277"/>
          </a:xfrm>
          <a:prstGeom prst="flowChartAlternateProcess">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5">
                    <a:lumMod val="50000"/>
                  </a:schemeClr>
                </a:solidFill>
                <a:latin typeface="Arial" panose="020B0604020202020204" pitchFamily="34" charset="0"/>
                <a:cs typeface="Arial" panose="020B0604020202020204" pitchFamily="34" charset="0"/>
              </a:rPr>
              <a:t>Claims &amp; Disputes</a:t>
            </a:r>
          </a:p>
        </p:txBody>
      </p:sp>
      <p:sp>
        <p:nvSpPr>
          <p:cNvPr id="25" name="Flowchart: Alternate Process 24"/>
          <p:cNvSpPr/>
          <p:nvPr/>
        </p:nvSpPr>
        <p:spPr>
          <a:xfrm>
            <a:off x="6510200" y="5947525"/>
            <a:ext cx="2447109" cy="480277"/>
          </a:xfrm>
          <a:prstGeom prst="flowChartAlternateProcess">
            <a:avLst/>
          </a:prstGeom>
          <a:solidFill>
            <a:schemeClr val="bg2">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5">
                    <a:lumMod val="50000"/>
                  </a:schemeClr>
                </a:solidFill>
                <a:latin typeface="Arial" panose="020B0604020202020204" pitchFamily="34" charset="0"/>
                <a:cs typeface="Arial" panose="020B0604020202020204" pitchFamily="34" charset="0"/>
              </a:rPr>
              <a:t>Close-Out</a:t>
            </a:r>
          </a:p>
        </p:txBody>
      </p:sp>
      <p:sp>
        <p:nvSpPr>
          <p:cNvPr id="8" name="Chevron 7"/>
          <p:cNvSpPr/>
          <p:nvPr/>
        </p:nvSpPr>
        <p:spPr>
          <a:xfrm rot="5400000">
            <a:off x="1628505" y="3626033"/>
            <a:ext cx="226423" cy="200887"/>
          </a:xfrm>
          <a:prstGeom prst="chevron">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hevron 25"/>
          <p:cNvSpPr/>
          <p:nvPr/>
        </p:nvSpPr>
        <p:spPr>
          <a:xfrm rot="5400000">
            <a:off x="1628504" y="4320557"/>
            <a:ext cx="226423" cy="200887"/>
          </a:xfrm>
          <a:prstGeom prst="chevron">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26"/>
          <p:cNvSpPr/>
          <p:nvPr/>
        </p:nvSpPr>
        <p:spPr>
          <a:xfrm rot="5400000">
            <a:off x="1628503" y="5033380"/>
            <a:ext cx="226423" cy="200887"/>
          </a:xfrm>
          <a:prstGeom prst="chevron">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hevron 27"/>
          <p:cNvSpPr/>
          <p:nvPr/>
        </p:nvSpPr>
        <p:spPr>
          <a:xfrm rot="5400000">
            <a:off x="1628503" y="5739242"/>
            <a:ext cx="226423" cy="200887"/>
          </a:xfrm>
          <a:prstGeom prst="chevron">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Chevron 28"/>
          <p:cNvSpPr/>
          <p:nvPr/>
        </p:nvSpPr>
        <p:spPr>
          <a:xfrm rot="5400000">
            <a:off x="7606620" y="3613265"/>
            <a:ext cx="226423" cy="200887"/>
          </a:xfrm>
          <a:prstGeom prst="chevron">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hevron 29"/>
          <p:cNvSpPr/>
          <p:nvPr/>
        </p:nvSpPr>
        <p:spPr>
          <a:xfrm rot="5400000">
            <a:off x="7606619" y="4307789"/>
            <a:ext cx="226423" cy="200887"/>
          </a:xfrm>
          <a:prstGeom prst="chevron">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hevron 30"/>
          <p:cNvSpPr/>
          <p:nvPr/>
        </p:nvSpPr>
        <p:spPr>
          <a:xfrm rot="5400000">
            <a:off x="7606618" y="5020612"/>
            <a:ext cx="226423" cy="200887"/>
          </a:xfrm>
          <a:prstGeom prst="chevron">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hevron 31"/>
          <p:cNvSpPr/>
          <p:nvPr/>
        </p:nvSpPr>
        <p:spPr>
          <a:xfrm rot="5400000">
            <a:off x="7606618" y="5726474"/>
            <a:ext cx="226423" cy="200887"/>
          </a:xfrm>
          <a:prstGeom prst="chevron">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hevron 36"/>
          <p:cNvSpPr/>
          <p:nvPr/>
        </p:nvSpPr>
        <p:spPr>
          <a:xfrm rot="5400000">
            <a:off x="4652823" y="3638801"/>
            <a:ext cx="226423" cy="200887"/>
          </a:xfrm>
          <a:prstGeom prst="chevron">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Chevron 37"/>
          <p:cNvSpPr/>
          <p:nvPr/>
        </p:nvSpPr>
        <p:spPr>
          <a:xfrm rot="5400000">
            <a:off x="4652822" y="4333325"/>
            <a:ext cx="226423" cy="200887"/>
          </a:xfrm>
          <a:prstGeom prst="chevron">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hevron 38"/>
          <p:cNvSpPr/>
          <p:nvPr/>
        </p:nvSpPr>
        <p:spPr>
          <a:xfrm rot="5400000">
            <a:off x="4652821" y="5046148"/>
            <a:ext cx="226423" cy="200887"/>
          </a:xfrm>
          <a:prstGeom prst="chevron">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1" name="Elbow Connector 40"/>
          <p:cNvCxnSpPr>
            <a:stCxn id="16" idx="3"/>
            <a:endCxn id="17" idx="1"/>
          </p:cNvCxnSpPr>
          <p:nvPr/>
        </p:nvCxnSpPr>
        <p:spPr>
          <a:xfrm flipV="1">
            <a:off x="3021871" y="3385895"/>
            <a:ext cx="498560" cy="2801770"/>
          </a:xfrm>
          <a:prstGeom prst="bentConnector3">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45" name="Elbow Connector 44"/>
          <p:cNvCxnSpPr>
            <a:stCxn id="20" idx="3"/>
            <a:endCxn id="21" idx="1"/>
          </p:cNvCxnSpPr>
          <p:nvPr/>
        </p:nvCxnSpPr>
        <p:spPr>
          <a:xfrm flipV="1">
            <a:off x="6026880" y="3359768"/>
            <a:ext cx="465906" cy="2827896"/>
          </a:xfrm>
          <a:prstGeom prst="bentConnector3">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46" name="Left-Right Arrow 45"/>
          <p:cNvSpPr/>
          <p:nvPr/>
        </p:nvSpPr>
        <p:spPr>
          <a:xfrm>
            <a:off x="282757" y="2820909"/>
            <a:ext cx="8693338" cy="244811"/>
          </a:xfrm>
          <a:prstGeom prst="leftRightArrow">
            <a:avLst>
              <a:gd name="adj1" fmla="val 30546"/>
              <a:gd name="adj2" fmla="val 62727"/>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Alternate Process 46"/>
          <p:cNvSpPr/>
          <p:nvPr/>
        </p:nvSpPr>
        <p:spPr>
          <a:xfrm>
            <a:off x="3124200" y="2820909"/>
            <a:ext cx="3209925" cy="244811"/>
          </a:xfrm>
          <a:prstGeom prst="flowChartAlternateProcess">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a:solidFill>
                  <a:schemeClr val="accent5">
                    <a:lumMod val="50000"/>
                  </a:schemeClr>
                </a:solidFill>
                <a:latin typeface="Arial" panose="020B0604020202020204" pitchFamily="34" charset="0"/>
                <a:cs typeface="Arial" panose="020B0604020202020204" pitchFamily="34" charset="0"/>
              </a:rPr>
              <a:t>Industry Engagement</a:t>
            </a:r>
            <a:endParaRPr lang="en-US" b="1">
              <a:solidFill>
                <a:schemeClr val="accent5">
                  <a:lumMod val="50000"/>
                </a:schemeClr>
              </a:solidFill>
              <a:latin typeface="Arial" panose="020B0604020202020204" pitchFamily="34" charset="0"/>
              <a:cs typeface="Arial" panose="020B0604020202020204" pitchFamily="34" charset="0"/>
            </a:endParaRPr>
          </a:p>
        </p:txBody>
      </p:sp>
      <p:sp>
        <p:nvSpPr>
          <p:cNvPr id="44" name="Flowchart: Alternate Process 43"/>
          <p:cNvSpPr/>
          <p:nvPr/>
        </p:nvSpPr>
        <p:spPr>
          <a:xfrm>
            <a:off x="3557441" y="5273518"/>
            <a:ext cx="2447109" cy="480277"/>
          </a:xfrm>
          <a:prstGeom prst="flowChartAlternateProcess">
            <a:avLst/>
          </a:prstGeom>
          <a:solidFill>
            <a:schemeClr val="accent2">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5">
                    <a:lumMod val="50000"/>
                  </a:schemeClr>
                </a:solidFill>
                <a:latin typeface="Arial" panose="020B0604020202020204" pitchFamily="34" charset="0"/>
                <a:cs typeface="Arial" panose="020B0604020202020204" pitchFamily="34" charset="0"/>
              </a:rPr>
              <a:t>Award</a:t>
            </a:r>
          </a:p>
        </p:txBody>
      </p:sp>
      <p:sp>
        <p:nvSpPr>
          <p:cNvPr id="48" name="Chevron 47"/>
          <p:cNvSpPr/>
          <p:nvPr/>
        </p:nvSpPr>
        <p:spPr>
          <a:xfrm rot="5400000">
            <a:off x="4652821" y="5754296"/>
            <a:ext cx="226423" cy="200887"/>
          </a:xfrm>
          <a:prstGeom prst="chevron">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8170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entr" presetSubtype="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75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1000"/>
                                        <p:tgtEl>
                                          <p:spTgt spid="46"/>
                                        </p:tgtEl>
                                      </p:cBhvr>
                                    </p:animEffect>
                                    <p:anim calcmode="lin" valueType="num">
                                      <p:cBhvr>
                                        <p:cTn id="21" dur="1000" fill="hold"/>
                                        <p:tgtEl>
                                          <p:spTgt spid="46"/>
                                        </p:tgtEl>
                                        <p:attrNameLst>
                                          <p:attrName>ppt_x</p:attrName>
                                        </p:attrNameLst>
                                      </p:cBhvr>
                                      <p:tavLst>
                                        <p:tav tm="0">
                                          <p:val>
                                            <p:strVal val="#ppt_x"/>
                                          </p:val>
                                        </p:tav>
                                        <p:tav tm="100000">
                                          <p:val>
                                            <p:strVal val="#ppt_x"/>
                                          </p:val>
                                        </p:tav>
                                      </p:tavLst>
                                    </p:anim>
                                    <p:anim calcmode="lin" valueType="num">
                                      <p:cBhvr>
                                        <p:cTn id="22" dur="1000" fill="hold"/>
                                        <p:tgtEl>
                                          <p:spTgt spid="4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00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125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125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125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125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125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125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125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1000"/>
                                        <p:tgtEl>
                                          <p:spTgt spid="19"/>
                                        </p:tgtEl>
                                      </p:cBhvr>
                                    </p:animEffect>
                                    <p:anim calcmode="lin" valueType="num">
                                      <p:cBhvr>
                                        <p:cTn id="66" dur="1000" fill="hold"/>
                                        <p:tgtEl>
                                          <p:spTgt spid="19"/>
                                        </p:tgtEl>
                                        <p:attrNameLst>
                                          <p:attrName>ppt_x</p:attrName>
                                        </p:attrNameLst>
                                      </p:cBhvr>
                                      <p:tavLst>
                                        <p:tav tm="0">
                                          <p:val>
                                            <p:strVal val="#ppt_x"/>
                                          </p:val>
                                        </p:tav>
                                        <p:tav tm="100000">
                                          <p:val>
                                            <p:strVal val="#ppt_x"/>
                                          </p:val>
                                        </p:tav>
                                      </p:tavLst>
                                    </p:anim>
                                    <p:anim calcmode="lin" valueType="num">
                                      <p:cBhvr>
                                        <p:cTn id="67" dur="1000" fill="hold"/>
                                        <p:tgtEl>
                                          <p:spTgt spid="1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125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1000"/>
                                        <p:tgtEl>
                                          <p:spTgt spid="44"/>
                                        </p:tgtEl>
                                      </p:cBhvr>
                                    </p:animEffect>
                                    <p:anim calcmode="lin" valueType="num">
                                      <p:cBhvr>
                                        <p:cTn id="71" dur="1000" fill="hold"/>
                                        <p:tgtEl>
                                          <p:spTgt spid="44"/>
                                        </p:tgtEl>
                                        <p:attrNameLst>
                                          <p:attrName>ppt_x</p:attrName>
                                        </p:attrNameLst>
                                      </p:cBhvr>
                                      <p:tavLst>
                                        <p:tav tm="0">
                                          <p:val>
                                            <p:strVal val="#ppt_x"/>
                                          </p:val>
                                        </p:tav>
                                        <p:tav tm="100000">
                                          <p:val>
                                            <p:strVal val="#ppt_x"/>
                                          </p:val>
                                        </p:tav>
                                      </p:tavLst>
                                    </p:anim>
                                    <p:anim calcmode="lin" valueType="num">
                                      <p:cBhvr>
                                        <p:cTn id="72" dur="1000" fill="hold"/>
                                        <p:tgtEl>
                                          <p:spTgt spid="44"/>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125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1000"/>
                                        <p:tgtEl>
                                          <p:spTgt spid="20"/>
                                        </p:tgtEl>
                                      </p:cBhvr>
                                    </p:animEffect>
                                    <p:anim calcmode="lin" valueType="num">
                                      <p:cBhvr>
                                        <p:cTn id="76" dur="1000" fill="hold"/>
                                        <p:tgtEl>
                                          <p:spTgt spid="20"/>
                                        </p:tgtEl>
                                        <p:attrNameLst>
                                          <p:attrName>ppt_x</p:attrName>
                                        </p:attrNameLst>
                                      </p:cBhvr>
                                      <p:tavLst>
                                        <p:tav tm="0">
                                          <p:val>
                                            <p:strVal val="#ppt_x"/>
                                          </p:val>
                                        </p:tav>
                                        <p:tav tm="100000">
                                          <p:val>
                                            <p:strVal val="#ppt_x"/>
                                          </p:val>
                                        </p:tav>
                                      </p:tavLst>
                                    </p:anim>
                                    <p:anim calcmode="lin" valueType="num">
                                      <p:cBhvr>
                                        <p:cTn id="77" dur="1000" fill="hold"/>
                                        <p:tgtEl>
                                          <p:spTgt spid="20"/>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125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1000"/>
                                        <p:tgtEl>
                                          <p:spTgt spid="21"/>
                                        </p:tgtEl>
                                      </p:cBhvr>
                                    </p:animEffect>
                                    <p:anim calcmode="lin" valueType="num">
                                      <p:cBhvr>
                                        <p:cTn id="81" dur="1000" fill="hold"/>
                                        <p:tgtEl>
                                          <p:spTgt spid="21"/>
                                        </p:tgtEl>
                                        <p:attrNameLst>
                                          <p:attrName>ppt_x</p:attrName>
                                        </p:attrNameLst>
                                      </p:cBhvr>
                                      <p:tavLst>
                                        <p:tav tm="0">
                                          <p:val>
                                            <p:strVal val="#ppt_x"/>
                                          </p:val>
                                        </p:tav>
                                        <p:tav tm="100000">
                                          <p:val>
                                            <p:strVal val="#ppt_x"/>
                                          </p:val>
                                        </p:tav>
                                      </p:tavLst>
                                    </p:anim>
                                    <p:anim calcmode="lin" valueType="num">
                                      <p:cBhvr>
                                        <p:cTn id="82" dur="1000" fill="hold"/>
                                        <p:tgtEl>
                                          <p:spTgt spid="21"/>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125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1000"/>
                                        <p:tgtEl>
                                          <p:spTgt spid="22"/>
                                        </p:tgtEl>
                                      </p:cBhvr>
                                    </p:animEffect>
                                    <p:anim calcmode="lin" valueType="num">
                                      <p:cBhvr>
                                        <p:cTn id="86" dur="1000" fill="hold"/>
                                        <p:tgtEl>
                                          <p:spTgt spid="22"/>
                                        </p:tgtEl>
                                        <p:attrNameLst>
                                          <p:attrName>ppt_x</p:attrName>
                                        </p:attrNameLst>
                                      </p:cBhvr>
                                      <p:tavLst>
                                        <p:tav tm="0">
                                          <p:val>
                                            <p:strVal val="#ppt_x"/>
                                          </p:val>
                                        </p:tav>
                                        <p:tav tm="100000">
                                          <p:val>
                                            <p:strVal val="#ppt_x"/>
                                          </p:val>
                                        </p:tav>
                                      </p:tavLst>
                                    </p:anim>
                                    <p:anim calcmode="lin" valueType="num">
                                      <p:cBhvr>
                                        <p:cTn id="87" dur="1000" fill="hold"/>
                                        <p:tgtEl>
                                          <p:spTgt spid="22"/>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125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1000"/>
                                        <p:tgtEl>
                                          <p:spTgt spid="23"/>
                                        </p:tgtEl>
                                      </p:cBhvr>
                                    </p:animEffect>
                                    <p:anim calcmode="lin" valueType="num">
                                      <p:cBhvr>
                                        <p:cTn id="91" dur="1000" fill="hold"/>
                                        <p:tgtEl>
                                          <p:spTgt spid="23"/>
                                        </p:tgtEl>
                                        <p:attrNameLst>
                                          <p:attrName>ppt_x</p:attrName>
                                        </p:attrNameLst>
                                      </p:cBhvr>
                                      <p:tavLst>
                                        <p:tav tm="0">
                                          <p:val>
                                            <p:strVal val="#ppt_x"/>
                                          </p:val>
                                        </p:tav>
                                        <p:tav tm="100000">
                                          <p:val>
                                            <p:strVal val="#ppt_x"/>
                                          </p:val>
                                        </p:tav>
                                      </p:tavLst>
                                    </p:anim>
                                    <p:anim calcmode="lin" valueType="num">
                                      <p:cBhvr>
                                        <p:cTn id="92" dur="1000" fill="hold"/>
                                        <p:tgtEl>
                                          <p:spTgt spid="23"/>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125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1000"/>
                                        <p:tgtEl>
                                          <p:spTgt spid="24"/>
                                        </p:tgtEl>
                                      </p:cBhvr>
                                    </p:animEffect>
                                    <p:anim calcmode="lin" valueType="num">
                                      <p:cBhvr>
                                        <p:cTn id="96" dur="1000" fill="hold"/>
                                        <p:tgtEl>
                                          <p:spTgt spid="24"/>
                                        </p:tgtEl>
                                        <p:attrNameLst>
                                          <p:attrName>ppt_x</p:attrName>
                                        </p:attrNameLst>
                                      </p:cBhvr>
                                      <p:tavLst>
                                        <p:tav tm="0">
                                          <p:val>
                                            <p:strVal val="#ppt_x"/>
                                          </p:val>
                                        </p:tav>
                                        <p:tav tm="100000">
                                          <p:val>
                                            <p:strVal val="#ppt_x"/>
                                          </p:val>
                                        </p:tav>
                                      </p:tavLst>
                                    </p:anim>
                                    <p:anim calcmode="lin" valueType="num">
                                      <p:cBhvr>
                                        <p:cTn id="97" dur="1000" fill="hold"/>
                                        <p:tgtEl>
                                          <p:spTgt spid="24"/>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125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1000"/>
                                        <p:tgtEl>
                                          <p:spTgt spid="25"/>
                                        </p:tgtEl>
                                      </p:cBhvr>
                                    </p:animEffect>
                                    <p:anim calcmode="lin" valueType="num">
                                      <p:cBhvr>
                                        <p:cTn id="101" dur="1000" fill="hold"/>
                                        <p:tgtEl>
                                          <p:spTgt spid="25"/>
                                        </p:tgtEl>
                                        <p:attrNameLst>
                                          <p:attrName>ppt_x</p:attrName>
                                        </p:attrNameLst>
                                      </p:cBhvr>
                                      <p:tavLst>
                                        <p:tav tm="0">
                                          <p:val>
                                            <p:strVal val="#ppt_x"/>
                                          </p:val>
                                        </p:tav>
                                        <p:tav tm="100000">
                                          <p:val>
                                            <p:strVal val="#ppt_x"/>
                                          </p:val>
                                        </p:tav>
                                      </p:tavLst>
                                    </p:anim>
                                    <p:anim calcmode="lin" valueType="num">
                                      <p:cBhvr>
                                        <p:cTn id="102" dur="1000" fill="hold"/>
                                        <p:tgtEl>
                                          <p:spTgt spid="25"/>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125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1000"/>
                                        <p:tgtEl>
                                          <p:spTgt spid="8"/>
                                        </p:tgtEl>
                                      </p:cBhvr>
                                    </p:animEffect>
                                    <p:anim calcmode="lin" valueType="num">
                                      <p:cBhvr>
                                        <p:cTn id="106" dur="1000" fill="hold"/>
                                        <p:tgtEl>
                                          <p:spTgt spid="8"/>
                                        </p:tgtEl>
                                        <p:attrNameLst>
                                          <p:attrName>ppt_x</p:attrName>
                                        </p:attrNameLst>
                                      </p:cBhvr>
                                      <p:tavLst>
                                        <p:tav tm="0">
                                          <p:val>
                                            <p:strVal val="#ppt_x"/>
                                          </p:val>
                                        </p:tav>
                                        <p:tav tm="100000">
                                          <p:val>
                                            <p:strVal val="#ppt_x"/>
                                          </p:val>
                                        </p:tav>
                                      </p:tavLst>
                                    </p:anim>
                                    <p:anim calcmode="lin" valueType="num">
                                      <p:cBhvr>
                                        <p:cTn id="107" dur="1000" fill="hold"/>
                                        <p:tgtEl>
                                          <p:spTgt spid="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1250"/>
                                  </p:stCondLst>
                                  <p:childTnLst>
                                    <p:set>
                                      <p:cBhvr>
                                        <p:cTn id="109" dur="1" fill="hold">
                                          <p:stCondLst>
                                            <p:cond delay="0"/>
                                          </p:stCondLst>
                                        </p:cTn>
                                        <p:tgtEl>
                                          <p:spTgt spid="26"/>
                                        </p:tgtEl>
                                        <p:attrNameLst>
                                          <p:attrName>style.visibility</p:attrName>
                                        </p:attrNameLst>
                                      </p:cBhvr>
                                      <p:to>
                                        <p:strVal val="visible"/>
                                      </p:to>
                                    </p:set>
                                    <p:animEffect transition="in" filter="fade">
                                      <p:cBhvr>
                                        <p:cTn id="110" dur="1000"/>
                                        <p:tgtEl>
                                          <p:spTgt spid="26"/>
                                        </p:tgtEl>
                                      </p:cBhvr>
                                    </p:animEffect>
                                    <p:anim calcmode="lin" valueType="num">
                                      <p:cBhvr>
                                        <p:cTn id="111" dur="1000" fill="hold"/>
                                        <p:tgtEl>
                                          <p:spTgt spid="26"/>
                                        </p:tgtEl>
                                        <p:attrNameLst>
                                          <p:attrName>ppt_x</p:attrName>
                                        </p:attrNameLst>
                                      </p:cBhvr>
                                      <p:tavLst>
                                        <p:tav tm="0">
                                          <p:val>
                                            <p:strVal val="#ppt_x"/>
                                          </p:val>
                                        </p:tav>
                                        <p:tav tm="100000">
                                          <p:val>
                                            <p:strVal val="#ppt_x"/>
                                          </p:val>
                                        </p:tav>
                                      </p:tavLst>
                                    </p:anim>
                                    <p:anim calcmode="lin" valueType="num">
                                      <p:cBhvr>
                                        <p:cTn id="112" dur="1000" fill="hold"/>
                                        <p:tgtEl>
                                          <p:spTgt spid="26"/>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1250"/>
                                  </p:stCondLst>
                                  <p:childTnLst>
                                    <p:set>
                                      <p:cBhvr>
                                        <p:cTn id="114" dur="1" fill="hold">
                                          <p:stCondLst>
                                            <p:cond delay="0"/>
                                          </p:stCondLst>
                                        </p:cTn>
                                        <p:tgtEl>
                                          <p:spTgt spid="27"/>
                                        </p:tgtEl>
                                        <p:attrNameLst>
                                          <p:attrName>style.visibility</p:attrName>
                                        </p:attrNameLst>
                                      </p:cBhvr>
                                      <p:to>
                                        <p:strVal val="visible"/>
                                      </p:to>
                                    </p:set>
                                    <p:animEffect transition="in" filter="fade">
                                      <p:cBhvr>
                                        <p:cTn id="115" dur="1000"/>
                                        <p:tgtEl>
                                          <p:spTgt spid="27"/>
                                        </p:tgtEl>
                                      </p:cBhvr>
                                    </p:animEffect>
                                    <p:anim calcmode="lin" valueType="num">
                                      <p:cBhvr>
                                        <p:cTn id="116" dur="1000" fill="hold"/>
                                        <p:tgtEl>
                                          <p:spTgt spid="27"/>
                                        </p:tgtEl>
                                        <p:attrNameLst>
                                          <p:attrName>ppt_x</p:attrName>
                                        </p:attrNameLst>
                                      </p:cBhvr>
                                      <p:tavLst>
                                        <p:tav tm="0">
                                          <p:val>
                                            <p:strVal val="#ppt_x"/>
                                          </p:val>
                                        </p:tav>
                                        <p:tav tm="100000">
                                          <p:val>
                                            <p:strVal val="#ppt_x"/>
                                          </p:val>
                                        </p:tav>
                                      </p:tavLst>
                                    </p:anim>
                                    <p:anim calcmode="lin" valueType="num">
                                      <p:cBhvr>
                                        <p:cTn id="117" dur="1000" fill="hold"/>
                                        <p:tgtEl>
                                          <p:spTgt spid="27"/>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1250"/>
                                  </p:stCondLst>
                                  <p:childTnLst>
                                    <p:set>
                                      <p:cBhvr>
                                        <p:cTn id="119" dur="1" fill="hold">
                                          <p:stCondLst>
                                            <p:cond delay="0"/>
                                          </p:stCondLst>
                                        </p:cTn>
                                        <p:tgtEl>
                                          <p:spTgt spid="28"/>
                                        </p:tgtEl>
                                        <p:attrNameLst>
                                          <p:attrName>style.visibility</p:attrName>
                                        </p:attrNameLst>
                                      </p:cBhvr>
                                      <p:to>
                                        <p:strVal val="visible"/>
                                      </p:to>
                                    </p:set>
                                    <p:animEffect transition="in" filter="fade">
                                      <p:cBhvr>
                                        <p:cTn id="120" dur="1000"/>
                                        <p:tgtEl>
                                          <p:spTgt spid="28"/>
                                        </p:tgtEl>
                                      </p:cBhvr>
                                    </p:animEffect>
                                    <p:anim calcmode="lin" valueType="num">
                                      <p:cBhvr>
                                        <p:cTn id="121" dur="1000" fill="hold"/>
                                        <p:tgtEl>
                                          <p:spTgt spid="28"/>
                                        </p:tgtEl>
                                        <p:attrNameLst>
                                          <p:attrName>ppt_x</p:attrName>
                                        </p:attrNameLst>
                                      </p:cBhvr>
                                      <p:tavLst>
                                        <p:tav tm="0">
                                          <p:val>
                                            <p:strVal val="#ppt_x"/>
                                          </p:val>
                                        </p:tav>
                                        <p:tav tm="100000">
                                          <p:val>
                                            <p:strVal val="#ppt_x"/>
                                          </p:val>
                                        </p:tav>
                                      </p:tavLst>
                                    </p:anim>
                                    <p:anim calcmode="lin" valueType="num">
                                      <p:cBhvr>
                                        <p:cTn id="122" dur="1000" fill="hold"/>
                                        <p:tgtEl>
                                          <p:spTgt spid="28"/>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1250"/>
                                  </p:stCondLst>
                                  <p:childTnLst>
                                    <p:set>
                                      <p:cBhvr>
                                        <p:cTn id="124" dur="1" fill="hold">
                                          <p:stCondLst>
                                            <p:cond delay="0"/>
                                          </p:stCondLst>
                                        </p:cTn>
                                        <p:tgtEl>
                                          <p:spTgt spid="29"/>
                                        </p:tgtEl>
                                        <p:attrNameLst>
                                          <p:attrName>style.visibility</p:attrName>
                                        </p:attrNameLst>
                                      </p:cBhvr>
                                      <p:to>
                                        <p:strVal val="visible"/>
                                      </p:to>
                                    </p:set>
                                    <p:animEffect transition="in" filter="fade">
                                      <p:cBhvr>
                                        <p:cTn id="125" dur="1000"/>
                                        <p:tgtEl>
                                          <p:spTgt spid="29"/>
                                        </p:tgtEl>
                                      </p:cBhvr>
                                    </p:animEffect>
                                    <p:anim calcmode="lin" valueType="num">
                                      <p:cBhvr>
                                        <p:cTn id="126" dur="1000" fill="hold"/>
                                        <p:tgtEl>
                                          <p:spTgt spid="29"/>
                                        </p:tgtEl>
                                        <p:attrNameLst>
                                          <p:attrName>ppt_x</p:attrName>
                                        </p:attrNameLst>
                                      </p:cBhvr>
                                      <p:tavLst>
                                        <p:tav tm="0">
                                          <p:val>
                                            <p:strVal val="#ppt_x"/>
                                          </p:val>
                                        </p:tav>
                                        <p:tav tm="100000">
                                          <p:val>
                                            <p:strVal val="#ppt_x"/>
                                          </p:val>
                                        </p:tav>
                                      </p:tavLst>
                                    </p:anim>
                                    <p:anim calcmode="lin" valueType="num">
                                      <p:cBhvr>
                                        <p:cTn id="127" dur="1000" fill="hold"/>
                                        <p:tgtEl>
                                          <p:spTgt spid="29"/>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1250"/>
                                  </p:stCondLst>
                                  <p:childTnLst>
                                    <p:set>
                                      <p:cBhvr>
                                        <p:cTn id="129" dur="1" fill="hold">
                                          <p:stCondLst>
                                            <p:cond delay="0"/>
                                          </p:stCondLst>
                                        </p:cTn>
                                        <p:tgtEl>
                                          <p:spTgt spid="30"/>
                                        </p:tgtEl>
                                        <p:attrNameLst>
                                          <p:attrName>style.visibility</p:attrName>
                                        </p:attrNameLst>
                                      </p:cBhvr>
                                      <p:to>
                                        <p:strVal val="visible"/>
                                      </p:to>
                                    </p:set>
                                    <p:animEffect transition="in" filter="fade">
                                      <p:cBhvr>
                                        <p:cTn id="130" dur="1000"/>
                                        <p:tgtEl>
                                          <p:spTgt spid="30"/>
                                        </p:tgtEl>
                                      </p:cBhvr>
                                    </p:animEffect>
                                    <p:anim calcmode="lin" valueType="num">
                                      <p:cBhvr>
                                        <p:cTn id="131" dur="1000" fill="hold"/>
                                        <p:tgtEl>
                                          <p:spTgt spid="30"/>
                                        </p:tgtEl>
                                        <p:attrNameLst>
                                          <p:attrName>ppt_x</p:attrName>
                                        </p:attrNameLst>
                                      </p:cBhvr>
                                      <p:tavLst>
                                        <p:tav tm="0">
                                          <p:val>
                                            <p:strVal val="#ppt_x"/>
                                          </p:val>
                                        </p:tav>
                                        <p:tav tm="100000">
                                          <p:val>
                                            <p:strVal val="#ppt_x"/>
                                          </p:val>
                                        </p:tav>
                                      </p:tavLst>
                                    </p:anim>
                                    <p:anim calcmode="lin" valueType="num">
                                      <p:cBhvr>
                                        <p:cTn id="132" dur="1000" fill="hold"/>
                                        <p:tgtEl>
                                          <p:spTgt spid="30"/>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1250"/>
                                  </p:stCondLst>
                                  <p:childTnLst>
                                    <p:set>
                                      <p:cBhvr>
                                        <p:cTn id="134" dur="1" fill="hold">
                                          <p:stCondLst>
                                            <p:cond delay="0"/>
                                          </p:stCondLst>
                                        </p:cTn>
                                        <p:tgtEl>
                                          <p:spTgt spid="31"/>
                                        </p:tgtEl>
                                        <p:attrNameLst>
                                          <p:attrName>style.visibility</p:attrName>
                                        </p:attrNameLst>
                                      </p:cBhvr>
                                      <p:to>
                                        <p:strVal val="visible"/>
                                      </p:to>
                                    </p:set>
                                    <p:animEffect transition="in" filter="fade">
                                      <p:cBhvr>
                                        <p:cTn id="135" dur="1000"/>
                                        <p:tgtEl>
                                          <p:spTgt spid="31"/>
                                        </p:tgtEl>
                                      </p:cBhvr>
                                    </p:animEffect>
                                    <p:anim calcmode="lin" valueType="num">
                                      <p:cBhvr>
                                        <p:cTn id="136" dur="1000" fill="hold"/>
                                        <p:tgtEl>
                                          <p:spTgt spid="31"/>
                                        </p:tgtEl>
                                        <p:attrNameLst>
                                          <p:attrName>ppt_x</p:attrName>
                                        </p:attrNameLst>
                                      </p:cBhvr>
                                      <p:tavLst>
                                        <p:tav tm="0">
                                          <p:val>
                                            <p:strVal val="#ppt_x"/>
                                          </p:val>
                                        </p:tav>
                                        <p:tav tm="100000">
                                          <p:val>
                                            <p:strVal val="#ppt_x"/>
                                          </p:val>
                                        </p:tav>
                                      </p:tavLst>
                                    </p:anim>
                                    <p:anim calcmode="lin" valueType="num">
                                      <p:cBhvr>
                                        <p:cTn id="137" dur="1000" fill="hold"/>
                                        <p:tgtEl>
                                          <p:spTgt spid="31"/>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1250"/>
                                  </p:stCondLst>
                                  <p:childTnLst>
                                    <p:set>
                                      <p:cBhvr>
                                        <p:cTn id="139" dur="1" fill="hold">
                                          <p:stCondLst>
                                            <p:cond delay="0"/>
                                          </p:stCondLst>
                                        </p:cTn>
                                        <p:tgtEl>
                                          <p:spTgt spid="32"/>
                                        </p:tgtEl>
                                        <p:attrNameLst>
                                          <p:attrName>style.visibility</p:attrName>
                                        </p:attrNameLst>
                                      </p:cBhvr>
                                      <p:to>
                                        <p:strVal val="visible"/>
                                      </p:to>
                                    </p:set>
                                    <p:animEffect transition="in" filter="fade">
                                      <p:cBhvr>
                                        <p:cTn id="140" dur="1000"/>
                                        <p:tgtEl>
                                          <p:spTgt spid="32"/>
                                        </p:tgtEl>
                                      </p:cBhvr>
                                    </p:animEffect>
                                    <p:anim calcmode="lin" valueType="num">
                                      <p:cBhvr>
                                        <p:cTn id="141" dur="1000" fill="hold"/>
                                        <p:tgtEl>
                                          <p:spTgt spid="32"/>
                                        </p:tgtEl>
                                        <p:attrNameLst>
                                          <p:attrName>ppt_x</p:attrName>
                                        </p:attrNameLst>
                                      </p:cBhvr>
                                      <p:tavLst>
                                        <p:tav tm="0">
                                          <p:val>
                                            <p:strVal val="#ppt_x"/>
                                          </p:val>
                                        </p:tav>
                                        <p:tav tm="100000">
                                          <p:val>
                                            <p:strVal val="#ppt_x"/>
                                          </p:val>
                                        </p:tav>
                                      </p:tavLst>
                                    </p:anim>
                                    <p:anim calcmode="lin" valueType="num">
                                      <p:cBhvr>
                                        <p:cTn id="142" dur="1000" fill="hold"/>
                                        <p:tgtEl>
                                          <p:spTgt spid="32"/>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1250"/>
                                  </p:stCondLst>
                                  <p:childTnLst>
                                    <p:set>
                                      <p:cBhvr>
                                        <p:cTn id="144" dur="1" fill="hold">
                                          <p:stCondLst>
                                            <p:cond delay="0"/>
                                          </p:stCondLst>
                                        </p:cTn>
                                        <p:tgtEl>
                                          <p:spTgt spid="37"/>
                                        </p:tgtEl>
                                        <p:attrNameLst>
                                          <p:attrName>style.visibility</p:attrName>
                                        </p:attrNameLst>
                                      </p:cBhvr>
                                      <p:to>
                                        <p:strVal val="visible"/>
                                      </p:to>
                                    </p:set>
                                    <p:animEffect transition="in" filter="fade">
                                      <p:cBhvr>
                                        <p:cTn id="145" dur="1000"/>
                                        <p:tgtEl>
                                          <p:spTgt spid="37"/>
                                        </p:tgtEl>
                                      </p:cBhvr>
                                    </p:animEffect>
                                    <p:anim calcmode="lin" valueType="num">
                                      <p:cBhvr>
                                        <p:cTn id="146" dur="1000" fill="hold"/>
                                        <p:tgtEl>
                                          <p:spTgt spid="37"/>
                                        </p:tgtEl>
                                        <p:attrNameLst>
                                          <p:attrName>ppt_x</p:attrName>
                                        </p:attrNameLst>
                                      </p:cBhvr>
                                      <p:tavLst>
                                        <p:tav tm="0">
                                          <p:val>
                                            <p:strVal val="#ppt_x"/>
                                          </p:val>
                                        </p:tav>
                                        <p:tav tm="100000">
                                          <p:val>
                                            <p:strVal val="#ppt_x"/>
                                          </p:val>
                                        </p:tav>
                                      </p:tavLst>
                                    </p:anim>
                                    <p:anim calcmode="lin" valueType="num">
                                      <p:cBhvr>
                                        <p:cTn id="147" dur="1000" fill="hold"/>
                                        <p:tgtEl>
                                          <p:spTgt spid="37"/>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1250"/>
                                  </p:stCondLst>
                                  <p:childTnLst>
                                    <p:set>
                                      <p:cBhvr>
                                        <p:cTn id="149" dur="1" fill="hold">
                                          <p:stCondLst>
                                            <p:cond delay="0"/>
                                          </p:stCondLst>
                                        </p:cTn>
                                        <p:tgtEl>
                                          <p:spTgt spid="38"/>
                                        </p:tgtEl>
                                        <p:attrNameLst>
                                          <p:attrName>style.visibility</p:attrName>
                                        </p:attrNameLst>
                                      </p:cBhvr>
                                      <p:to>
                                        <p:strVal val="visible"/>
                                      </p:to>
                                    </p:set>
                                    <p:animEffect transition="in" filter="fade">
                                      <p:cBhvr>
                                        <p:cTn id="150" dur="1000"/>
                                        <p:tgtEl>
                                          <p:spTgt spid="38"/>
                                        </p:tgtEl>
                                      </p:cBhvr>
                                    </p:animEffect>
                                    <p:anim calcmode="lin" valueType="num">
                                      <p:cBhvr>
                                        <p:cTn id="151" dur="1000" fill="hold"/>
                                        <p:tgtEl>
                                          <p:spTgt spid="38"/>
                                        </p:tgtEl>
                                        <p:attrNameLst>
                                          <p:attrName>ppt_x</p:attrName>
                                        </p:attrNameLst>
                                      </p:cBhvr>
                                      <p:tavLst>
                                        <p:tav tm="0">
                                          <p:val>
                                            <p:strVal val="#ppt_x"/>
                                          </p:val>
                                        </p:tav>
                                        <p:tav tm="100000">
                                          <p:val>
                                            <p:strVal val="#ppt_x"/>
                                          </p:val>
                                        </p:tav>
                                      </p:tavLst>
                                    </p:anim>
                                    <p:anim calcmode="lin" valueType="num">
                                      <p:cBhvr>
                                        <p:cTn id="152" dur="1000" fill="hold"/>
                                        <p:tgtEl>
                                          <p:spTgt spid="38"/>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1250"/>
                                  </p:stCondLst>
                                  <p:childTnLst>
                                    <p:set>
                                      <p:cBhvr>
                                        <p:cTn id="154" dur="1" fill="hold">
                                          <p:stCondLst>
                                            <p:cond delay="0"/>
                                          </p:stCondLst>
                                        </p:cTn>
                                        <p:tgtEl>
                                          <p:spTgt spid="39"/>
                                        </p:tgtEl>
                                        <p:attrNameLst>
                                          <p:attrName>style.visibility</p:attrName>
                                        </p:attrNameLst>
                                      </p:cBhvr>
                                      <p:to>
                                        <p:strVal val="visible"/>
                                      </p:to>
                                    </p:set>
                                    <p:animEffect transition="in" filter="fade">
                                      <p:cBhvr>
                                        <p:cTn id="155" dur="1000"/>
                                        <p:tgtEl>
                                          <p:spTgt spid="39"/>
                                        </p:tgtEl>
                                      </p:cBhvr>
                                    </p:animEffect>
                                    <p:anim calcmode="lin" valueType="num">
                                      <p:cBhvr>
                                        <p:cTn id="156" dur="1000" fill="hold"/>
                                        <p:tgtEl>
                                          <p:spTgt spid="39"/>
                                        </p:tgtEl>
                                        <p:attrNameLst>
                                          <p:attrName>ppt_x</p:attrName>
                                        </p:attrNameLst>
                                      </p:cBhvr>
                                      <p:tavLst>
                                        <p:tav tm="0">
                                          <p:val>
                                            <p:strVal val="#ppt_x"/>
                                          </p:val>
                                        </p:tav>
                                        <p:tav tm="100000">
                                          <p:val>
                                            <p:strVal val="#ppt_x"/>
                                          </p:val>
                                        </p:tav>
                                      </p:tavLst>
                                    </p:anim>
                                    <p:anim calcmode="lin" valueType="num">
                                      <p:cBhvr>
                                        <p:cTn id="157" dur="1000" fill="hold"/>
                                        <p:tgtEl>
                                          <p:spTgt spid="39"/>
                                        </p:tgtEl>
                                        <p:attrNameLst>
                                          <p:attrName>ppt_y</p:attrName>
                                        </p:attrNameLst>
                                      </p:cBhvr>
                                      <p:tavLst>
                                        <p:tav tm="0">
                                          <p:val>
                                            <p:strVal val="#ppt_y+.1"/>
                                          </p:val>
                                        </p:tav>
                                        <p:tav tm="100000">
                                          <p:val>
                                            <p:strVal val="#ppt_y"/>
                                          </p:val>
                                        </p:tav>
                                      </p:tavLst>
                                    </p:anim>
                                  </p:childTnLst>
                                </p:cTn>
                              </p:par>
                              <p:par>
                                <p:cTn id="158" presetID="42" presetClass="entr" presetSubtype="0" fill="hold" nodeType="withEffect">
                                  <p:stCondLst>
                                    <p:cond delay="1250"/>
                                  </p:stCondLst>
                                  <p:childTnLst>
                                    <p:set>
                                      <p:cBhvr>
                                        <p:cTn id="159" dur="1" fill="hold">
                                          <p:stCondLst>
                                            <p:cond delay="0"/>
                                          </p:stCondLst>
                                        </p:cTn>
                                        <p:tgtEl>
                                          <p:spTgt spid="41"/>
                                        </p:tgtEl>
                                        <p:attrNameLst>
                                          <p:attrName>style.visibility</p:attrName>
                                        </p:attrNameLst>
                                      </p:cBhvr>
                                      <p:to>
                                        <p:strVal val="visible"/>
                                      </p:to>
                                    </p:set>
                                    <p:animEffect transition="in" filter="fade">
                                      <p:cBhvr>
                                        <p:cTn id="160" dur="1000"/>
                                        <p:tgtEl>
                                          <p:spTgt spid="41"/>
                                        </p:tgtEl>
                                      </p:cBhvr>
                                    </p:animEffect>
                                    <p:anim calcmode="lin" valueType="num">
                                      <p:cBhvr>
                                        <p:cTn id="161" dur="1000" fill="hold"/>
                                        <p:tgtEl>
                                          <p:spTgt spid="41"/>
                                        </p:tgtEl>
                                        <p:attrNameLst>
                                          <p:attrName>ppt_x</p:attrName>
                                        </p:attrNameLst>
                                      </p:cBhvr>
                                      <p:tavLst>
                                        <p:tav tm="0">
                                          <p:val>
                                            <p:strVal val="#ppt_x"/>
                                          </p:val>
                                        </p:tav>
                                        <p:tav tm="100000">
                                          <p:val>
                                            <p:strVal val="#ppt_x"/>
                                          </p:val>
                                        </p:tav>
                                      </p:tavLst>
                                    </p:anim>
                                    <p:anim calcmode="lin" valueType="num">
                                      <p:cBhvr>
                                        <p:cTn id="162" dur="1000" fill="hold"/>
                                        <p:tgtEl>
                                          <p:spTgt spid="41"/>
                                        </p:tgtEl>
                                        <p:attrNameLst>
                                          <p:attrName>ppt_y</p:attrName>
                                        </p:attrNameLst>
                                      </p:cBhvr>
                                      <p:tavLst>
                                        <p:tav tm="0">
                                          <p:val>
                                            <p:strVal val="#ppt_y+.1"/>
                                          </p:val>
                                        </p:tav>
                                        <p:tav tm="100000">
                                          <p:val>
                                            <p:strVal val="#ppt_y"/>
                                          </p:val>
                                        </p:tav>
                                      </p:tavLst>
                                    </p:anim>
                                  </p:childTnLst>
                                </p:cTn>
                              </p:par>
                              <p:par>
                                <p:cTn id="163" presetID="42" presetClass="entr" presetSubtype="0" fill="hold" nodeType="withEffect">
                                  <p:stCondLst>
                                    <p:cond delay="1250"/>
                                  </p:stCondLst>
                                  <p:childTnLst>
                                    <p:set>
                                      <p:cBhvr>
                                        <p:cTn id="164" dur="1" fill="hold">
                                          <p:stCondLst>
                                            <p:cond delay="0"/>
                                          </p:stCondLst>
                                        </p:cTn>
                                        <p:tgtEl>
                                          <p:spTgt spid="45"/>
                                        </p:tgtEl>
                                        <p:attrNameLst>
                                          <p:attrName>style.visibility</p:attrName>
                                        </p:attrNameLst>
                                      </p:cBhvr>
                                      <p:to>
                                        <p:strVal val="visible"/>
                                      </p:to>
                                    </p:set>
                                    <p:animEffect transition="in" filter="fade">
                                      <p:cBhvr>
                                        <p:cTn id="165" dur="1000"/>
                                        <p:tgtEl>
                                          <p:spTgt spid="45"/>
                                        </p:tgtEl>
                                      </p:cBhvr>
                                    </p:animEffect>
                                    <p:anim calcmode="lin" valueType="num">
                                      <p:cBhvr>
                                        <p:cTn id="166" dur="1000" fill="hold"/>
                                        <p:tgtEl>
                                          <p:spTgt spid="45"/>
                                        </p:tgtEl>
                                        <p:attrNameLst>
                                          <p:attrName>ppt_x</p:attrName>
                                        </p:attrNameLst>
                                      </p:cBhvr>
                                      <p:tavLst>
                                        <p:tav tm="0">
                                          <p:val>
                                            <p:strVal val="#ppt_x"/>
                                          </p:val>
                                        </p:tav>
                                        <p:tav tm="100000">
                                          <p:val>
                                            <p:strVal val="#ppt_x"/>
                                          </p:val>
                                        </p:tav>
                                      </p:tavLst>
                                    </p:anim>
                                    <p:anim calcmode="lin" valueType="num">
                                      <p:cBhvr>
                                        <p:cTn id="167" dur="1000" fill="hold"/>
                                        <p:tgtEl>
                                          <p:spTgt spid="45"/>
                                        </p:tgtEl>
                                        <p:attrNameLst>
                                          <p:attrName>ppt_y</p:attrName>
                                        </p:attrNameLst>
                                      </p:cBhvr>
                                      <p:tavLst>
                                        <p:tav tm="0">
                                          <p:val>
                                            <p:strVal val="#ppt_y+.1"/>
                                          </p:val>
                                        </p:tav>
                                        <p:tav tm="100000">
                                          <p:val>
                                            <p:strVal val="#ppt_y"/>
                                          </p:val>
                                        </p:tav>
                                      </p:tavLst>
                                    </p:anim>
                                  </p:childTnLst>
                                </p:cTn>
                              </p:par>
                              <p:par>
                                <p:cTn id="168" presetID="42" presetClass="entr" presetSubtype="0" fill="hold" grpId="0" nodeType="withEffect">
                                  <p:stCondLst>
                                    <p:cond delay="1250"/>
                                  </p:stCondLst>
                                  <p:childTnLst>
                                    <p:set>
                                      <p:cBhvr>
                                        <p:cTn id="169" dur="1" fill="hold">
                                          <p:stCondLst>
                                            <p:cond delay="0"/>
                                          </p:stCondLst>
                                        </p:cTn>
                                        <p:tgtEl>
                                          <p:spTgt spid="48"/>
                                        </p:tgtEl>
                                        <p:attrNameLst>
                                          <p:attrName>style.visibility</p:attrName>
                                        </p:attrNameLst>
                                      </p:cBhvr>
                                      <p:to>
                                        <p:strVal val="visible"/>
                                      </p:to>
                                    </p:set>
                                    <p:animEffect transition="in" filter="fade">
                                      <p:cBhvr>
                                        <p:cTn id="170" dur="1000"/>
                                        <p:tgtEl>
                                          <p:spTgt spid="48"/>
                                        </p:tgtEl>
                                      </p:cBhvr>
                                    </p:animEffect>
                                    <p:anim calcmode="lin" valueType="num">
                                      <p:cBhvr>
                                        <p:cTn id="171" dur="1000" fill="hold"/>
                                        <p:tgtEl>
                                          <p:spTgt spid="48"/>
                                        </p:tgtEl>
                                        <p:attrNameLst>
                                          <p:attrName>ppt_x</p:attrName>
                                        </p:attrNameLst>
                                      </p:cBhvr>
                                      <p:tavLst>
                                        <p:tav tm="0">
                                          <p:val>
                                            <p:strVal val="#ppt_x"/>
                                          </p:val>
                                        </p:tav>
                                        <p:tav tm="100000">
                                          <p:val>
                                            <p:strVal val="#ppt_x"/>
                                          </p:val>
                                        </p:tav>
                                      </p:tavLst>
                                    </p:anim>
                                    <p:anim calcmode="lin" valueType="num">
                                      <p:cBhvr>
                                        <p:cTn id="17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6" grpId="0">
        <p:bldAsOne/>
      </p:bldGraphic>
      <p:bldP spid="7" grpId="0" animBg="1"/>
      <p:bldP spid="11" grpId="0" animBg="1"/>
      <p:bldP spid="12"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8" grpId="0" animBg="1"/>
      <p:bldP spid="26" grpId="0" animBg="1"/>
      <p:bldP spid="27" grpId="0" animBg="1"/>
      <p:bldP spid="28" grpId="0" animBg="1"/>
      <p:bldP spid="29" grpId="0" animBg="1"/>
      <p:bldP spid="30" grpId="0" animBg="1"/>
      <p:bldP spid="31" grpId="0" animBg="1"/>
      <p:bldP spid="32" grpId="0" animBg="1"/>
      <p:bldP spid="37" grpId="0" animBg="1"/>
      <p:bldP spid="38" grpId="0" animBg="1"/>
      <p:bldP spid="39" grpId="0" animBg="1"/>
      <p:bldP spid="46" grpId="0" animBg="1"/>
      <p:bldP spid="47" grpId="0" animBg="1"/>
      <p:bldP spid="44" grpId="0" animBg="1"/>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218E3E-A323-438B-9AC8-F16F8C5BB8C1}" type="slidenum">
              <a:rPr lang="en-US" smtClean="0"/>
              <a:pPr/>
              <a:t>5</a:t>
            </a:fld>
            <a:endParaRPr lang="en-US"/>
          </a:p>
        </p:txBody>
      </p:sp>
      <p:sp>
        <p:nvSpPr>
          <p:cNvPr id="2" name="Title 1"/>
          <p:cNvSpPr>
            <a:spLocks noGrp="1"/>
          </p:cNvSpPr>
          <p:nvPr>
            <p:ph type="title"/>
          </p:nvPr>
        </p:nvSpPr>
        <p:spPr/>
        <p:txBody>
          <a:bodyPr/>
          <a:lstStyle/>
          <a:p>
            <a:r>
              <a:rPr lang="en-US"/>
              <a:t>Contracting Process</a:t>
            </a:r>
          </a:p>
        </p:txBody>
      </p:sp>
      <p:sp>
        <p:nvSpPr>
          <p:cNvPr id="14" name="TextBox 13"/>
          <p:cNvSpPr txBox="1"/>
          <p:nvPr/>
        </p:nvSpPr>
        <p:spPr bwMode="auto">
          <a:xfrm>
            <a:off x="411234" y="2329170"/>
            <a:ext cx="8644056" cy="201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spcCol="457200" rtlCol="0" anchor="t">
            <a:spAutoFit/>
          </a:bodyPr>
          <a:lstStyle/>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a:cs typeface="Arial"/>
              </a:rPr>
              <a:t>Requirements package: </a:t>
            </a:r>
            <a:r>
              <a:rPr lang="en-US">
                <a:latin typeface="Arial"/>
                <a:cs typeface="Arial"/>
              </a:rPr>
              <a:t>The work items (WI) package includes the Statement of Work (SOW), Reference Drawings, Technical Manual, MSC Corrective Maintenance Engineering Report, and other references.</a:t>
            </a:r>
          </a:p>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Place of Performance:</a:t>
            </a:r>
            <a:r>
              <a:rPr lang="en-US">
                <a:latin typeface="Arial" panose="020B0604020202020204" pitchFamily="34" charset="0"/>
                <a:cs typeface="Arial" panose="020B0604020202020204" pitchFamily="34" charset="0"/>
              </a:rPr>
              <a:t> CFAY, CFAS, Yokohama, or at Contractors plant. Place of performance will be specified at the time of Solicitation.</a:t>
            </a:r>
          </a:p>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Contract Type:</a:t>
            </a:r>
            <a:r>
              <a:rPr lang="en-US">
                <a:latin typeface="Arial" panose="020B0604020202020204" pitchFamily="34" charset="0"/>
                <a:cs typeface="Arial" panose="020B0604020202020204" pitchFamily="34" charset="0"/>
              </a:rPr>
              <a:t> All requirements will be Firm-Fixed-Price.</a:t>
            </a:r>
          </a:p>
        </p:txBody>
      </p:sp>
      <p:grpSp>
        <p:nvGrpSpPr>
          <p:cNvPr id="15" name="Group 14"/>
          <p:cNvGrpSpPr/>
          <p:nvPr/>
        </p:nvGrpSpPr>
        <p:grpSpPr>
          <a:xfrm>
            <a:off x="292280" y="1181299"/>
            <a:ext cx="8693339" cy="467163"/>
            <a:chOff x="292280" y="2267149"/>
            <a:chExt cx="8693339" cy="467163"/>
          </a:xfrm>
        </p:grpSpPr>
        <p:sp>
          <p:nvSpPr>
            <p:cNvPr id="16" name="Freeform 15"/>
            <p:cNvSpPr/>
            <p:nvPr/>
          </p:nvSpPr>
          <p:spPr>
            <a:xfrm>
              <a:off x="292280" y="2267599"/>
              <a:ext cx="1644470" cy="459759"/>
            </a:xfrm>
            <a:custGeom>
              <a:avLst/>
              <a:gdLst>
                <a:gd name="connsiteX0" fmla="*/ 0 w 1665718"/>
                <a:gd name="connsiteY0" fmla="*/ 0 h 459759"/>
                <a:gd name="connsiteX1" fmla="*/ 1435839 w 1665718"/>
                <a:gd name="connsiteY1" fmla="*/ 0 h 459759"/>
                <a:gd name="connsiteX2" fmla="*/ 1665718 w 1665718"/>
                <a:gd name="connsiteY2" fmla="*/ 229880 h 459759"/>
                <a:gd name="connsiteX3" fmla="*/ 1435839 w 1665718"/>
                <a:gd name="connsiteY3" fmla="*/ 459759 h 459759"/>
                <a:gd name="connsiteX4" fmla="*/ 0 w 1665718"/>
                <a:gd name="connsiteY4" fmla="*/ 459759 h 459759"/>
                <a:gd name="connsiteX5" fmla="*/ 229880 w 1665718"/>
                <a:gd name="connsiteY5" fmla="*/ 229880 h 459759"/>
                <a:gd name="connsiteX6" fmla="*/ 0 w 1665718"/>
                <a:gd name="connsiteY6" fmla="*/ 0 h 45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5718" h="459759">
                  <a:moveTo>
                    <a:pt x="0" y="0"/>
                  </a:moveTo>
                  <a:lnTo>
                    <a:pt x="1435839" y="0"/>
                  </a:lnTo>
                  <a:lnTo>
                    <a:pt x="1665718" y="229880"/>
                  </a:lnTo>
                  <a:lnTo>
                    <a:pt x="1435839" y="459759"/>
                  </a:lnTo>
                  <a:lnTo>
                    <a:pt x="0" y="459759"/>
                  </a:lnTo>
                  <a:lnTo>
                    <a:pt x="229880" y="229880"/>
                  </a:lnTo>
                  <a:lnTo>
                    <a:pt x="0" y="0"/>
                  </a:lnTo>
                  <a:close/>
                </a:path>
              </a:pathLst>
            </a:custGeom>
            <a:solidFill>
              <a:schemeClr val="accent4">
                <a:lumMod val="20000"/>
                <a:lumOff val="80000"/>
              </a:schemeClr>
            </a:solidFill>
            <a:ln w="38100">
              <a:solidFill>
                <a:srgbClr val="FFFF00"/>
              </a:solidFill>
            </a:ln>
            <a:effectLst>
              <a:glow rad="101600">
                <a:schemeClr val="accent2">
                  <a:satMod val="175000"/>
                  <a:alpha val="40000"/>
                </a:schemeClr>
              </a:glow>
              <a:outerShdw blurRad="57150" dist="19050" dir="5400000" algn="ctr" rotWithShape="0">
                <a:srgbClr val="000000">
                  <a:alpha val="63000"/>
                </a:srgbClr>
              </a:outerShdw>
            </a:effectLst>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277886" tIns="16002" rIns="245881" bIns="16002" numCol="1" spcCol="1270" anchor="ctr" anchorCtr="0">
              <a:noAutofit/>
            </a:bodyPr>
            <a:lstStyle/>
            <a:p>
              <a:pPr lvl="0" algn="ctr" defTabSz="533400">
                <a:lnSpc>
                  <a:spcPct val="90000"/>
                </a:lnSpc>
                <a:spcBef>
                  <a:spcPct val="0"/>
                </a:spcBef>
                <a:spcAft>
                  <a:spcPct val="35000"/>
                </a:spcAft>
              </a:pPr>
              <a:r>
                <a:rPr lang="en-US" sz="1200" b="1" kern="1200">
                  <a:solidFill>
                    <a:schemeClr val="accent5">
                      <a:lumMod val="50000"/>
                    </a:schemeClr>
                  </a:solidFill>
                  <a:latin typeface="Arial" panose="020B0604020202020204" pitchFamily="34" charset="0"/>
                  <a:cs typeface="Arial" panose="020B0604020202020204" pitchFamily="34" charset="0"/>
                </a:rPr>
                <a:t>Acquisition Planning</a:t>
              </a:r>
            </a:p>
          </p:txBody>
        </p:sp>
        <p:sp>
          <p:nvSpPr>
            <p:cNvPr id="17" name="Freeform 16"/>
            <p:cNvSpPr/>
            <p:nvPr/>
          </p:nvSpPr>
          <p:spPr>
            <a:xfrm>
              <a:off x="1842408" y="2267149"/>
              <a:ext cx="1729656" cy="460660"/>
            </a:xfrm>
            <a:custGeom>
              <a:avLst/>
              <a:gdLst>
                <a:gd name="connsiteX0" fmla="*/ 0 w 1956730"/>
                <a:gd name="connsiteY0" fmla="*/ 0 h 460660"/>
                <a:gd name="connsiteX1" fmla="*/ 1726400 w 1956730"/>
                <a:gd name="connsiteY1" fmla="*/ 0 h 460660"/>
                <a:gd name="connsiteX2" fmla="*/ 1956730 w 1956730"/>
                <a:gd name="connsiteY2" fmla="*/ 230330 h 460660"/>
                <a:gd name="connsiteX3" fmla="*/ 1726400 w 1956730"/>
                <a:gd name="connsiteY3" fmla="*/ 460660 h 460660"/>
                <a:gd name="connsiteX4" fmla="*/ 0 w 1956730"/>
                <a:gd name="connsiteY4" fmla="*/ 460660 h 460660"/>
                <a:gd name="connsiteX5" fmla="*/ 230330 w 1956730"/>
                <a:gd name="connsiteY5" fmla="*/ 230330 h 460660"/>
                <a:gd name="connsiteX6" fmla="*/ 0 w 1956730"/>
                <a:gd name="connsiteY6" fmla="*/ 0 h 46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730" h="460660">
                  <a:moveTo>
                    <a:pt x="0" y="0"/>
                  </a:moveTo>
                  <a:lnTo>
                    <a:pt x="1726400" y="0"/>
                  </a:lnTo>
                  <a:lnTo>
                    <a:pt x="1956730" y="230330"/>
                  </a:lnTo>
                  <a:lnTo>
                    <a:pt x="1726400" y="460660"/>
                  </a:lnTo>
                  <a:lnTo>
                    <a:pt x="0" y="460660"/>
                  </a:lnTo>
                  <a:lnTo>
                    <a:pt x="230330" y="230330"/>
                  </a:lnTo>
                  <a:lnTo>
                    <a:pt x="0" y="0"/>
                  </a:lnTo>
                  <a:close/>
                </a:path>
              </a:pathLst>
            </a:custGeom>
            <a:solidFill>
              <a:schemeClr val="accent4">
                <a:lumMod val="40000"/>
                <a:lumOff val="60000"/>
              </a:schemeClr>
            </a:solidFill>
          </p:spPr>
          <p:style>
            <a:lnRef idx="0">
              <a:schemeClr val="lt1">
                <a:hueOff val="0"/>
                <a:satOff val="0"/>
                <a:lumOff val="0"/>
                <a:alphaOff val="0"/>
              </a:schemeClr>
            </a:lnRef>
            <a:fillRef idx="3">
              <a:scrgbClr r="0" g="0" b="0"/>
            </a:fillRef>
            <a:effectRef idx="3">
              <a:schemeClr val="accent2">
                <a:hueOff val="-363841"/>
                <a:satOff val="-20982"/>
                <a:lumOff val="2157"/>
                <a:alphaOff val="0"/>
              </a:schemeClr>
            </a:effectRef>
            <a:fontRef idx="minor">
              <a:schemeClr val="lt1"/>
            </a:fontRef>
          </p:style>
          <p:txBody>
            <a:bodyPr spcFirstLastPara="0" vert="horz" wrap="square" lIns="286337" tIns="18669" rIns="248999"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Solicitation</a:t>
              </a:r>
            </a:p>
          </p:txBody>
        </p:sp>
        <p:sp>
          <p:nvSpPr>
            <p:cNvPr id="18" name="Freeform 17"/>
            <p:cNvSpPr/>
            <p:nvPr/>
          </p:nvSpPr>
          <p:spPr>
            <a:xfrm>
              <a:off x="3464115" y="2269955"/>
              <a:ext cx="1749235" cy="464357"/>
            </a:xfrm>
            <a:custGeom>
              <a:avLst/>
              <a:gdLst>
                <a:gd name="connsiteX0" fmla="*/ 0 w 1912822"/>
                <a:gd name="connsiteY0" fmla="*/ 0 h 464357"/>
                <a:gd name="connsiteX1" fmla="*/ 1680644 w 1912822"/>
                <a:gd name="connsiteY1" fmla="*/ 0 h 464357"/>
                <a:gd name="connsiteX2" fmla="*/ 1912822 w 1912822"/>
                <a:gd name="connsiteY2" fmla="*/ 232179 h 464357"/>
                <a:gd name="connsiteX3" fmla="*/ 1680644 w 1912822"/>
                <a:gd name="connsiteY3" fmla="*/ 464357 h 464357"/>
                <a:gd name="connsiteX4" fmla="*/ 0 w 1912822"/>
                <a:gd name="connsiteY4" fmla="*/ 464357 h 464357"/>
                <a:gd name="connsiteX5" fmla="*/ 232179 w 1912822"/>
                <a:gd name="connsiteY5" fmla="*/ 232179 h 464357"/>
                <a:gd name="connsiteX6" fmla="*/ 0 w 1912822"/>
                <a:gd name="connsiteY6" fmla="*/ 0 h 46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2822" h="464357">
                  <a:moveTo>
                    <a:pt x="0" y="0"/>
                  </a:moveTo>
                  <a:lnTo>
                    <a:pt x="1680644" y="0"/>
                  </a:lnTo>
                  <a:lnTo>
                    <a:pt x="1912822" y="232179"/>
                  </a:lnTo>
                  <a:lnTo>
                    <a:pt x="1680644" y="464357"/>
                  </a:lnTo>
                  <a:lnTo>
                    <a:pt x="0" y="464357"/>
                  </a:lnTo>
                  <a:lnTo>
                    <a:pt x="232179" y="232179"/>
                  </a:lnTo>
                  <a:lnTo>
                    <a:pt x="0" y="0"/>
                  </a:lnTo>
                  <a:close/>
                </a:path>
              </a:pathLst>
            </a:custGeom>
            <a:solidFill>
              <a:schemeClr val="accent4">
                <a:lumMod val="60000"/>
                <a:lumOff val="40000"/>
              </a:schemeClr>
            </a:solidFill>
          </p:spPr>
          <p:style>
            <a:lnRef idx="0">
              <a:schemeClr val="lt1">
                <a:hueOff val="0"/>
                <a:satOff val="0"/>
                <a:lumOff val="0"/>
                <a:alphaOff val="0"/>
              </a:schemeClr>
            </a:lnRef>
            <a:fillRef idx="3">
              <a:scrgbClr r="0" g="0" b="0"/>
            </a:fillRef>
            <a:effectRef idx="3">
              <a:schemeClr val="accent2">
                <a:hueOff val="-727682"/>
                <a:satOff val="-41964"/>
                <a:lumOff val="4314"/>
                <a:alphaOff val="0"/>
              </a:schemeClr>
            </a:effectRef>
            <a:fontRef idx="minor">
              <a:schemeClr val="lt1"/>
            </a:fontRef>
          </p:style>
          <p:txBody>
            <a:bodyPr spcFirstLastPara="0" vert="horz" wrap="square" lIns="288186" tIns="18669" rIns="250847"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Evaluation</a:t>
              </a:r>
            </a:p>
          </p:txBody>
        </p:sp>
        <p:sp>
          <p:nvSpPr>
            <p:cNvPr id="19" name="Freeform 18"/>
            <p:cNvSpPr/>
            <p:nvPr/>
          </p:nvSpPr>
          <p:spPr>
            <a:xfrm>
              <a:off x="5122192" y="2273345"/>
              <a:ext cx="1488357" cy="460967"/>
            </a:xfrm>
            <a:custGeom>
              <a:avLst/>
              <a:gdLst>
                <a:gd name="connsiteX0" fmla="*/ 0 w 1585882"/>
                <a:gd name="connsiteY0" fmla="*/ 0 h 460967"/>
                <a:gd name="connsiteX1" fmla="*/ 1355399 w 1585882"/>
                <a:gd name="connsiteY1" fmla="*/ 0 h 460967"/>
                <a:gd name="connsiteX2" fmla="*/ 1585882 w 1585882"/>
                <a:gd name="connsiteY2" fmla="*/ 230484 h 460967"/>
                <a:gd name="connsiteX3" fmla="*/ 1355399 w 1585882"/>
                <a:gd name="connsiteY3" fmla="*/ 460967 h 460967"/>
                <a:gd name="connsiteX4" fmla="*/ 0 w 1585882"/>
                <a:gd name="connsiteY4" fmla="*/ 460967 h 460967"/>
                <a:gd name="connsiteX5" fmla="*/ 230484 w 1585882"/>
                <a:gd name="connsiteY5" fmla="*/ 230484 h 460967"/>
                <a:gd name="connsiteX6" fmla="*/ 0 w 1585882"/>
                <a:gd name="connsiteY6" fmla="*/ 0 h 46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882" h="460967">
                  <a:moveTo>
                    <a:pt x="0" y="0"/>
                  </a:moveTo>
                  <a:lnTo>
                    <a:pt x="1355399" y="0"/>
                  </a:lnTo>
                  <a:lnTo>
                    <a:pt x="1585882" y="230484"/>
                  </a:lnTo>
                  <a:lnTo>
                    <a:pt x="1355399" y="460967"/>
                  </a:lnTo>
                  <a:lnTo>
                    <a:pt x="0" y="460967"/>
                  </a:lnTo>
                  <a:lnTo>
                    <a:pt x="230484" y="230484"/>
                  </a:lnTo>
                  <a:lnTo>
                    <a:pt x="0" y="0"/>
                  </a:lnTo>
                  <a:close/>
                </a:path>
              </a:pathLst>
            </a:custGeom>
            <a:solidFill>
              <a:schemeClr val="accent2">
                <a:lumMod val="40000"/>
                <a:lumOff val="60000"/>
              </a:schemeClr>
            </a:solidFill>
          </p:spPr>
          <p:style>
            <a:lnRef idx="0">
              <a:schemeClr val="lt1">
                <a:hueOff val="0"/>
                <a:satOff val="0"/>
                <a:lumOff val="0"/>
                <a:alphaOff val="0"/>
              </a:schemeClr>
            </a:lnRef>
            <a:fillRef idx="3">
              <a:scrgbClr r="0" g="0" b="0"/>
            </a:fillRef>
            <a:effectRef idx="3">
              <a:schemeClr val="accent2">
                <a:hueOff val="-1091522"/>
                <a:satOff val="-62946"/>
                <a:lumOff val="6471"/>
                <a:alphaOff val="0"/>
              </a:schemeClr>
            </a:effectRef>
            <a:fontRef idx="minor">
              <a:schemeClr val="lt1"/>
            </a:fontRef>
          </p:style>
          <p:txBody>
            <a:bodyPr spcFirstLastPara="0" vert="horz" wrap="square" lIns="286491" tIns="18669" rIns="249152"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Award</a:t>
              </a:r>
              <a:endParaRPr lang="en-US" sz="2000" b="1" kern="1200">
                <a:solidFill>
                  <a:schemeClr val="accent5">
                    <a:lumMod val="50000"/>
                  </a:schemeClr>
                </a:solidFill>
                <a:latin typeface="Arial" panose="020B0604020202020204" pitchFamily="34" charset="0"/>
                <a:cs typeface="Arial" panose="020B0604020202020204" pitchFamily="34" charset="0"/>
              </a:endParaRPr>
            </a:p>
          </p:txBody>
        </p:sp>
        <p:sp>
          <p:nvSpPr>
            <p:cNvPr id="20" name="Freeform 19"/>
            <p:cNvSpPr/>
            <p:nvPr/>
          </p:nvSpPr>
          <p:spPr>
            <a:xfrm>
              <a:off x="6512501" y="2270166"/>
              <a:ext cx="2473118" cy="460967"/>
            </a:xfrm>
            <a:custGeom>
              <a:avLst/>
              <a:gdLst>
                <a:gd name="connsiteX0" fmla="*/ 0 w 2473118"/>
                <a:gd name="connsiteY0" fmla="*/ 0 h 460967"/>
                <a:gd name="connsiteX1" fmla="*/ 2242635 w 2473118"/>
                <a:gd name="connsiteY1" fmla="*/ 0 h 460967"/>
                <a:gd name="connsiteX2" fmla="*/ 2473118 w 2473118"/>
                <a:gd name="connsiteY2" fmla="*/ 230484 h 460967"/>
                <a:gd name="connsiteX3" fmla="*/ 2242635 w 2473118"/>
                <a:gd name="connsiteY3" fmla="*/ 460967 h 460967"/>
                <a:gd name="connsiteX4" fmla="*/ 0 w 2473118"/>
                <a:gd name="connsiteY4" fmla="*/ 460967 h 460967"/>
                <a:gd name="connsiteX5" fmla="*/ 230484 w 2473118"/>
                <a:gd name="connsiteY5" fmla="*/ 230484 h 460967"/>
                <a:gd name="connsiteX6" fmla="*/ 0 w 2473118"/>
                <a:gd name="connsiteY6" fmla="*/ 0 h 46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3118" h="460967">
                  <a:moveTo>
                    <a:pt x="0" y="0"/>
                  </a:moveTo>
                  <a:lnTo>
                    <a:pt x="2242635" y="0"/>
                  </a:lnTo>
                  <a:lnTo>
                    <a:pt x="2473118" y="230484"/>
                  </a:lnTo>
                  <a:lnTo>
                    <a:pt x="2242635" y="460967"/>
                  </a:lnTo>
                  <a:lnTo>
                    <a:pt x="0" y="460967"/>
                  </a:lnTo>
                  <a:lnTo>
                    <a:pt x="230484" y="230484"/>
                  </a:lnTo>
                  <a:lnTo>
                    <a:pt x="0" y="0"/>
                  </a:lnTo>
                  <a:close/>
                </a:path>
              </a:pathLst>
            </a:custGeom>
            <a:solidFill>
              <a:schemeClr val="accent2">
                <a:lumMod val="60000"/>
                <a:lumOff val="40000"/>
              </a:schemeClr>
            </a:solidFill>
          </p:spPr>
          <p:style>
            <a:lnRef idx="0">
              <a:schemeClr val="lt1">
                <a:hueOff val="0"/>
                <a:satOff val="0"/>
                <a:lumOff val="0"/>
                <a:alphaOff val="0"/>
              </a:schemeClr>
            </a:lnRef>
            <a:fillRef idx="3">
              <a:scrgbClr r="0" g="0" b="0"/>
            </a:fillRef>
            <a:effectRef idx="3">
              <a:schemeClr val="accent2">
                <a:hueOff val="-1455363"/>
                <a:satOff val="-83928"/>
                <a:lumOff val="8628"/>
                <a:alphaOff val="0"/>
              </a:schemeClr>
            </a:effectRef>
            <a:fontRef idx="minor">
              <a:schemeClr val="lt1"/>
            </a:fontRef>
          </p:style>
          <p:txBody>
            <a:bodyPr spcFirstLastPara="0" vert="horz" wrap="square" lIns="286491" tIns="18669" rIns="249152"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Contract Administration</a:t>
              </a:r>
            </a:p>
          </p:txBody>
        </p:sp>
      </p:grpSp>
    </p:spTree>
    <p:extLst>
      <p:ext uri="{BB962C8B-B14F-4D97-AF65-F5344CB8AC3E}">
        <p14:creationId xmlns:p14="http://schemas.microsoft.com/office/powerpoint/2010/main" val="184575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1000"/>
                                        <p:tgtEl>
                                          <p:spTgt spid="14">
                                            <p:txEl>
                                              <p:pRg st="0" end="0"/>
                                            </p:txEl>
                                          </p:spTgt>
                                        </p:tgtEl>
                                      </p:cBhvr>
                                    </p:animEffect>
                                    <p:anim calcmode="lin" valueType="num">
                                      <p:cBhvr>
                                        <p:cTn id="1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fade">
                                      <p:cBhvr>
                                        <p:cTn id="19" dur="1000"/>
                                        <p:tgtEl>
                                          <p:spTgt spid="14">
                                            <p:txEl>
                                              <p:pRg st="1" end="1"/>
                                            </p:txEl>
                                          </p:spTgt>
                                        </p:tgtEl>
                                      </p:cBhvr>
                                    </p:animEffect>
                                    <p:anim calcmode="lin" valueType="num">
                                      <p:cBhvr>
                                        <p:cTn id="20"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fade">
                                      <p:cBhvr>
                                        <p:cTn id="25" dur="1000"/>
                                        <p:tgtEl>
                                          <p:spTgt spid="14">
                                            <p:txEl>
                                              <p:pRg st="2" end="2"/>
                                            </p:txEl>
                                          </p:spTgt>
                                        </p:tgtEl>
                                      </p:cBhvr>
                                    </p:animEffect>
                                    <p:anim calcmode="lin" valueType="num">
                                      <p:cBhvr>
                                        <p:cTn id="26"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bldLvl="2"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218E3E-A323-438B-9AC8-F16F8C5BB8C1}" type="slidenum">
              <a:rPr lang="en-US" smtClean="0"/>
              <a:pPr/>
              <a:t>6</a:t>
            </a:fld>
            <a:endParaRPr lang="en-US"/>
          </a:p>
        </p:txBody>
      </p:sp>
      <p:sp>
        <p:nvSpPr>
          <p:cNvPr id="2" name="Title 1"/>
          <p:cNvSpPr>
            <a:spLocks noGrp="1"/>
          </p:cNvSpPr>
          <p:nvPr>
            <p:ph type="title"/>
          </p:nvPr>
        </p:nvSpPr>
        <p:spPr/>
        <p:txBody>
          <a:bodyPr/>
          <a:lstStyle/>
          <a:p>
            <a:r>
              <a:rPr lang="en-US"/>
              <a:t>Contracting Process</a:t>
            </a:r>
          </a:p>
        </p:txBody>
      </p:sp>
      <p:sp>
        <p:nvSpPr>
          <p:cNvPr id="14" name="TextBox 13"/>
          <p:cNvSpPr txBox="1"/>
          <p:nvPr/>
        </p:nvSpPr>
        <p:spPr bwMode="auto">
          <a:xfrm>
            <a:off x="411234" y="1710045"/>
            <a:ext cx="8644056" cy="464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Quick Solicitation Process: </a:t>
            </a:r>
            <a:r>
              <a:rPr lang="en-US">
                <a:latin typeface="Arial" panose="020B0604020202020204" pitchFamily="34" charset="0"/>
                <a:cs typeface="Arial" panose="020B0604020202020204" pitchFamily="34" charset="0"/>
              </a:rPr>
              <a:t>All MSC ship repair requirements will be solicited to MSRA/ABR holders at each FLCY site via direct email. The solicitation will be posted on SAM.gov as well. For requirements over Simplified Acquisition Threshold (SAT) (over $250K), it will be solicited at least 30 days unless waived.</a:t>
            </a:r>
          </a:p>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Question and Answer:</a:t>
            </a:r>
            <a:r>
              <a:rPr lang="en-US">
                <a:latin typeface="Arial" panose="020B0604020202020204" pitchFamily="34" charset="0"/>
                <a:cs typeface="Arial" panose="020B0604020202020204" pitchFamily="34" charset="0"/>
              </a:rPr>
              <a:t> For any aspect of the solicitation that is not clear, offerors may submit their questions via the Request For Information (RFI) form. The Government will provide a response to questions received before the solicitation closing date.</a:t>
            </a:r>
          </a:p>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Solicitation Amendment:</a:t>
            </a:r>
            <a:r>
              <a:rPr lang="en-US">
                <a:latin typeface="Arial" panose="020B0604020202020204" pitchFamily="34" charset="0"/>
                <a:cs typeface="Arial" panose="020B0604020202020204" pitchFamily="34" charset="0"/>
              </a:rPr>
              <a:t> All amendments will be issued to MSRA/ABR holders via email. Offerors must submit a signed copy of the Solicitation amendment together with their offers.</a:t>
            </a:r>
          </a:p>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Price Proposal:</a:t>
            </a:r>
            <a:r>
              <a:rPr lang="en-US">
                <a:latin typeface="Arial" panose="020B0604020202020204" pitchFamily="34" charset="0"/>
                <a:cs typeface="Arial" panose="020B0604020202020204" pitchFamily="34" charset="0"/>
              </a:rPr>
              <a:t> It should include the details of proposed labor hours, labor rate, material cost and other direct cost. Proposal submission requirements will be provided under Section L of the Master Solicitation – Instructions, Conditions and Notices to Offerors.</a:t>
            </a:r>
          </a:p>
        </p:txBody>
      </p:sp>
      <p:grpSp>
        <p:nvGrpSpPr>
          <p:cNvPr id="6" name="Group 5"/>
          <p:cNvGrpSpPr/>
          <p:nvPr/>
        </p:nvGrpSpPr>
        <p:grpSpPr>
          <a:xfrm>
            <a:off x="292280" y="1181299"/>
            <a:ext cx="8693339" cy="467163"/>
            <a:chOff x="292280" y="2267149"/>
            <a:chExt cx="8693339" cy="467163"/>
          </a:xfrm>
        </p:grpSpPr>
        <p:sp>
          <p:nvSpPr>
            <p:cNvPr id="7" name="Freeform 6"/>
            <p:cNvSpPr/>
            <p:nvPr/>
          </p:nvSpPr>
          <p:spPr>
            <a:xfrm>
              <a:off x="292280" y="2267599"/>
              <a:ext cx="1644470" cy="459759"/>
            </a:xfrm>
            <a:custGeom>
              <a:avLst/>
              <a:gdLst>
                <a:gd name="connsiteX0" fmla="*/ 0 w 1665718"/>
                <a:gd name="connsiteY0" fmla="*/ 0 h 459759"/>
                <a:gd name="connsiteX1" fmla="*/ 1435839 w 1665718"/>
                <a:gd name="connsiteY1" fmla="*/ 0 h 459759"/>
                <a:gd name="connsiteX2" fmla="*/ 1665718 w 1665718"/>
                <a:gd name="connsiteY2" fmla="*/ 229880 h 459759"/>
                <a:gd name="connsiteX3" fmla="*/ 1435839 w 1665718"/>
                <a:gd name="connsiteY3" fmla="*/ 459759 h 459759"/>
                <a:gd name="connsiteX4" fmla="*/ 0 w 1665718"/>
                <a:gd name="connsiteY4" fmla="*/ 459759 h 459759"/>
                <a:gd name="connsiteX5" fmla="*/ 229880 w 1665718"/>
                <a:gd name="connsiteY5" fmla="*/ 229880 h 459759"/>
                <a:gd name="connsiteX6" fmla="*/ 0 w 1665718"/>
                <a:gd name="connsiteY6" fmla="*/ 0 h 45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5718" h="459759">
                  <a:moveTo>
                    <a:pt x="0" y="0"/>
                  </a:moveTo>
                  <a:lnTo>
                    <a:pt x="1435839" y="0"/>
                  </a:lnTo>
                  <a:lnTo>
                    <a:pt x="1665718" y="229880"/>
                  </a:lnTo>
                  <a:lnTo>
                    <a:pt x="1435839" y="459759"/>
                  </a:lnTo>
                  <a:lnTo>
                    <a:pt x="0" y="459759"/>
                  </a:lnTo>
                  <a:lnTo>
                    <a:pt x="229880" y="229880"/>
                  </a:lnTo>
                  <a:lnTo>
                    <a:pt x="0" y="0"/>
                  </a:lnTo>
                  <a:close/>
                </a:path>
              </a:pathLst>
            </a:custGeom>
            <a:solidFill>
              <a:schemeClr val="accent4">
                <a:lumMod val="20000"/>
                <a:lumOff val="80000"/>
              </a:schemeClr>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277886" tIns="16002" rIns="245881" bIns="16002" numCol="1" spcCol="1270" anchor="ctr" anchorCtr="0">
              <a:noAutofit/>
            </a:bodyPr>
            <a:lstStyle/>
            <a:p>
              <a:pPr lvl="0" algn="ctr" defTabSz="533400">
                <a:lnSpc>
                  <a:spcPct val="90000"/>
                </a:lnSpc>
                <a:spcBef>
                  <a:spcPct val="0"/>
                </a:spcBef>
                <a:spcAft>
                  <a:spcPct val="35000"/>
                </a:spcAft>
              </a:pPr>
              <a:r>
                <a:rPr lang="en-US" sz="1200" b="1" kern="1200">
                  <a:solidFill>
                    <a:schemeClr val="accent5">
                      <a:lumMod val="50000"/>
                    </a:schemeClr>
                  </a:solidFill>
                  <a:latin typeface="Arial" panose="020B0604020202020204" pitchFamily="34" charset="0"/>
                  <a:cs typeface="Arial" panose="020B0604020202020204" pitchFamily="34" charset="0"/>
                </a:rPr>
                <a:t>Acquisition Planning</a:t>
              </a:r>
            </a:p>
          </p:txBody>
        </p:sp>
        <p:sp>
          <p:nvSpPr>
            <p:cNvPr id="8" name="Freeform 7"/>
            <p:cNvSpPr/>
            <p:nvPr/>
          </p:nvSpPr>
          <p:spPr>
            <a:xfrm>
              <a:off x="1842408" y="2267149"/>
              <a:ext cx="1729656" cy="460660"/>
            </a:xfrm>
            <a:custGeom>
              <a:avLst/>
              <a:gdLst>
                <a:gd name="connsiteX0" fmla="*/ 0 w 1956730"/>
                <a:gd name="connsiteY0" fmla="*/ 0 h 460660"/>
                <a:gd name="connsiteX1" fmla="*/ 1726400 w 1956730"/>
                <a:gd name="connsiteY1" fmla="*/ 0 h 460660"/>
                <a:gd name="connsiteX2" fmla="*/ 1956730 w 1956730"/>
                <a:gd name="connsiteY2" fmla="*/ 230330 h 460660"/>
                <a:gd name="connsiteX3" fmla="*/ 1726400 w 1956730"/>
                <a:gd name="connsiteY3" fmla="*/ 460660 h 460660"/>
                <a:gd name="connsiteX4" fmla="*/ 0 w 1956730"/>
                <a:gd name="connsiteY4" fmla="*/ 460660 h 460660"/>
                <a:gd name="connsiteX5" fmla="*/ 230330 w 1956730"/>
                <a:gd name="connsiteY5" fmla="*/ 230330 h 460660"/>
                <a:gd name="connsiteX6" fmla="*/ 0 w 1956730"/>
                <a:gd name="connsiteY6" fmla="*/ 0 h 46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730" h="460660">
                  <a:moveTo>
                    <a:pt x="0" y="0"/>
                  </a:moveTo>
                  <a:lnTo>
                    <a:pt x="1726400" y="0"/>
                  </a:lnTo>
                  <a:lnTo>
                    <a:pt x="1956730" y="230330"/>
                  </a:lnTo>
                  <a:lnTo>
                    <a:pt x="1726400" y="460660"/>
                  </a:lnTo>
                  <a:lnTo>
                    <a:pt x="0" y="460660"/>
                  </a:lnTo>
                  <a:lnTo>
                    <a:pt x="230330" y="230330"/>
                  </a:lnTo>
                  <a:lnTo>
                    <a:pt x="0" y="0"/>
                  </a:lnTo>
                  <a:close/>
                </a:path>
              </a:pathLst>
            </a:custGeom>
            <a:solidFill>
              <a:schemeClr val="accent4">
                <a:lumMod val="40000"/>
                <a:lumOff val="60000"/>
              </a:schemeClr>
            </a:solidFill>
            <a:ln w="38100">
              <a:solidFill>
                <a:srgbClr val="FFFF00"/>
              </a:solidFill>
            </a:ln>
            <a:effectLst>
              <a:glow rad="101600">
                <a:schemeClr val="accent2">
                  <a:satMod val="175000"/>
                  <a:alpha val="40000"/>
                </a:schemeClr>
              </a:glow>
              <a:outerShdw blurRad="57150" dist="19050" dir="5400000" algn="ctr" rotWithShape="0">
                <a:srgbClr val="000000">
                  <a:alpha val="63000"/>
                </a:srgbClr>
              </a:outerShdw>
            </a:effectLst>
          </p:spPr>
          <p:style>
            <a:lnRef idx="0">
              <a:schemeClr val="lt1">
                <a:hueOff val="0"/>
                <a:satOff val="0"/>
                <a:lumOff val="0"/>
                <a:alphaOff val="0"/>
              </a:schemeClr>
            </a:lnRef>
            <a:fillRef idx="3">
              <a:scrgbClr r="0" g="0" b="0"/>
            </a:fillRef>
            <a:effectRef idx="3">
              <a:schemeClr val="accent2">
                <a:hueOff val="-363841"/>
                <a:satOff val="-20982"/>
                <a:lumOff val="2157"/>
                <a:alphaOff val="0"/>
              </a:schemeClr>
            </a:effectRef>
            <a:fontRef idx="minor">
              <a:schemeClr val="lt1"/>
            </a:fontRef>
          </p:style>
          <p:txBody>
            <a:bodyPr spcFirstLastPara="0" vert="horz" wrap="square" lIns="286337" tIns="18669" rIns="248999"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Solicitation</a:t>
              </a:r>
            </a:p>
          </p:txBody>
        </p:sp>
        <p:sp>
          <p:nvSpPr>
            <p:cNvPr id="9" name="Freeform 8"/>
            <p:cNvSpPr/>
            <p:nvPr/>
          </p:nvSpPr>
          <p:spPr>
            <a:xfrm>
              <a:off x="3464115" y="2269955"/>
              <a:ext cx="1749235" cy="464357"/>
            </a:xfrm>
            <a:custGeom>
              <a:avLst/>
              <a:gdLst>
                <a:gd name="connsiteX0" fmla="*/ 0 w 1912822"/>
                <a:gd name="connsiteY0" fmla="*/ 0 h 464357"/>
                <a:gd name="connsiteX1" fmla="*/ 1680644 w 1912822"/>
                <a:gd name="connsiteY1" fmla="*/ 0 h 464357"/>
                <a:gd name="connsiteX2" fmla="*/ 1912822 w 1912822"/>
                <a:gd name="connsiteY2" fmla="*/ 232179 h 464357"/>
                <a:gd name="connsiteX3" fmla="*/ 1680644 w 1912822"/>
                <a:gd name="connsiteY3" fmla="*/ 464357 h 464357"/>
                <a:gd name="connsiteX4" fmla="*/ 0 w 1912822"/>
                <a:gd name="connsiteY4" fmla="*/ 464357 h 464357"/>
                <a:gd name="connsiteX5" fmla="*/ 232179 w 1912822"/>
                <a:gd name="connsiteY5" fmla="*/ 232179 h 464357"/>
                <a:gd name="connsiteX6" fmla="*/ 0 w 1912822"/>
                <a:gd name="connsiteY6" fmla="*/ 0 h 46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2822" h="464357">
                  <a:moveTo>
                    <a:pt x="0" y="0"/>
                  </a:moveTo>
                  <a:lnTo>
                    <a:pt x="1680644" y="0"/>
                  </a:lnTo>
                  <a:lnTo>
                    <a:pt x="1912822" y="232179"/>
                  </a:lnTo>
                  <a:lnTo>
                    <a:pt x="1680644" y="464357"/>
                  </a:lnTo>
                  <a:lnTo>
                    <a:pt x="0" y="464357"/>
                  </a:lnTo>
                  <a:lnTo>
                    <a:pt x="232179" y="232179"/>
                  </a:lnTo>
                  <a:lnTo>
                    <a:pt x="0" y="0"/>
                  </a:lnTo>
                  <a:close/>
                </a:path>
              </a:pathLst>
            </a:custGeom>
            <a:solidFill>
              <a:schemeClr val="accent4">
                <a:lumMod val="60000"/>
                <a:lumOff val="40000"/>
              </a:schemeClr>
            </a:solidFill>
          </p:spPr>
          <p:style>
            <a:lnRef idx="0">
              <a:schemeClr val="lt1">
                <a:hueOff val="0"/>
                <a:satOff val="0"/>
                <a:lumOff val="0"/>
                <a:alphaOff val="0"/>
              </a:schemeClr>
            </a:lnRef>
            <a:fillRef idx="3">
              <a:scrgbClr r="0" g="0" b="0"/>
            </a:fillRef>
            <a:effectRef idx="3">
              <a:schemeClr val="accent2">
                <a:hueOff val="-727682"/>
                <a:satOff val="-41964"/>
                <a:lumOff val="4314"/>
                <a:alphaOff val="0"/>
              </a:schemeClr>
            </a:effectRef>
            <a:fontRef idx="minor">
              <a:schemeClr val="lt1"/>
            </a:fontRef>
          </p:style>
          <p:txBody>
            <a:bodyPr spcFirstLastPara="0" vert="horz" wrap="square" lIns="288186" tIns="18669" rIns="250847"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Evaluation</a:t>
              </a:r>
            </a:p>
          </p:txBody>
        </p:sp>
        <p:sp>
          <p:nvSpPr>
            <p:cNvPr id="10" name="Freeform 9"/>
            <p:cNvSpPr/>
            <p:nvPr/>
          </p:nvSpPr>
          <p:spPr>
            <a:xfrm>
              <a:off x="5122192" y="2273345"/>
              <a:ext cx="1488357" cy="460967"/>
            </a:xfrm>
            <a:custGeom>
              <a:avLst/>
              <a:gdLst>
                <a:gd name="connsiteX0" fmla="*/ 0 w 1585882"/>
                <a:gd name="connsiteY0" fmla="*/ 0 h 460967"/>
                <a:gd name="connsiteX1" fmla="*/ 1355399 w 1585882"/>
                <a:gd name="connsiteY1" fmla="*/ 0 h 460967"/>
                <a:gd name="connsiteX2" fmla="*/ 1585882 w 1585882"/>
                <a:gd name="connsiteY2" fmla="*/ 230484 h 460967"/>
                <a:gd name="connsiteX3" fmla="*/ 1355399 w 1585882"/>
                <a:gd name="connsiteY3" fmla="*/ 460967 h 460967"/>
                <a:gd name="connsiteX4" fmla="*/ 0 w 1585882"/>
                <a:gd name="connsiteY4" fmla="*/ 460967 h 460967"/>
                <a:gd name="connsiteX5" fmla="*/ 230484 w 1585882"/>
                <a:gd name="connsiteY5" fmla="*/ 230484 h 460967"/>
                <a:gd name="connsiteX6" fmla="*/ 0 w 1585882"/>
                <a:gd name="connsiteY6" fmla="*/ 0 h 46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882" h="460967">
                  <a:moveTo>
                    <a:pt x="0" y="0"/>
                  </a:moveTo>
                  <a:lnTo>
                    <a:pt x="1355399" y="0"/>
                  </a:lnTo>
                  <a:lnTo>
                    <a:pt x="1585882" y="230484"/>
                  </a:lnTo>
                  <a:lnTo>
                    <a:pt x="1355399" y="460967"/>
                  </a:lnTo>
                  <a:lnTo>
                    <a:pt x="0" y="460967"/>
                  </a:lnTo>
                  <a:lnTo>
                    <a:pt x="230484" y="230484"/>
                  </a:lnTo>
                  <a:lnTo>
                    <a:pt x="0" y="0"/>
                  </a:lnTo>
                  <a:close/>
                </a:path>
              </a:pathLst>
            </a:custGeom>
            <a:solidFill>
              <a:schemeClr val="accent2">
                <a:lumMod val="40000"/>
                <a:lumOff val="60000"/>
              </a:schemeClr>
            </a:solidFill>
          </p:spPr>
          <p:style>
            <a:lnRef idx="0">
              <a:schemeClr val="lt1">
                <a:hueOff val="0"/>
                <a:satOff val="0"/>
                <a:lumOff val="0"/>
                <a:alphaOff val="0"/>
              </a:schemeClr>
            </a:lnRef>
            <a:fillRef idx="3">
              <a:scrgbClr r="0" g="0" b="0"/>
            </a:fillRef>
            <a:effectRef idx="3">
              <a:schemeClr val="accent2">
                <a:hueOff val="-1091522"/>
                <a:satOff val="-62946"/>
                <a:lumOff val="6471"/>
                <a:alphaOff val="0"/>
              </a:schemeClr>
            </a:effectRef>
            <a:fontRef idx="minor">
              <a:schemeClr val="lt1"/>
            </a:fontRef>
          </p:style>
          <p:txBody>
            <a:bodyPr spcFirstLastPara="0" vert="horz" wrap="square" lIns="286491" tIns="18669" rIns="249152"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Award</a:t>
              </a:r>
              <a:endParaRPr lang="en-US" sz="2000" b="1" kern="1200">
                <a:solidFill>
                  <a:schemeClr val="accent5">
                    <a:lumMod val="50000"/>
                  </a:schemeClr>
                </a:solidFill>
                <a:latin typeface="Arial" panose="020B0604020202020204" pitchFamily="34" charset="0"/>
                <a:cs typeface="Arial" panose="020B0604020202020204" pitchFamily="34" charset="0"/>
              </a:endParaRPr>
            </a:p>
          </p:txBody>
        </p:sp>
        <p:sp>
          <p:nvSpPr>
            <p:cNvPr id="11" name="Freeform 10"/>
            <p:cNvSpPr/>
            <p:nvPr/>
          </p:nvSpPr>
          <p:spPr>
            <a:xfrm>
              <a:off x="6512501" y="2270166"/>
              <a:ext cx="2473118" cy="460967"/>
            </a:xfrm>
            <a:custGeom>
              <a:avLst/>
              <a:gdLst>
                <a:gd name="connsiteX0" fmla="*/ 0 w 2473118"/>
                <a:gd name="connsiteY0" fmla="*/ 0 h 460967"/>
                <a:gd name="connsiteX1" fmla="*/ 2242635 w 2473118"/>
                <a:gd name="connsiteY1" fmla="*/ 0 h 460967"/>
                <a:gd name="connsiteX2" fmla="*/ 2473118 w 2473118"/>
                <a:gd name="connsiteY2" fmla="*/ 230484 h 460967"/>
                <a:gd name="connsiteX3" fmla="*/ 2242635 w 2473118"/>
                <a:gd name="connsiteY3" fmla="*/ 460967 h 460967"/>
                <a:gd name="connsiteX4" fmla="*/ 0 w 2473118"/>
                <a:gd name="connsiteY4" fmla="*/ 460967 h 460967"/>
                <a:gd name="connsiteX5" fmla="*/ 230484 w 2473118"/>
                <a:gd name="connsiteY5" fmla="*/ 230484 h 460967"/>
                <a:gd name="connsiteX6" fmla="*/ 0 w 2473118"/>
                <a:gd name="connsiteY6" fmla="*/ 0 h 46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3118" h="460967">
                  <a:moveTo>
                    <a:pt x="0" y="0"/>
                  </a:moveTo>
                  <a:lnTo>
                    <a:pt x="2242635" y="0"/>
                  </a:lnTo>
                  <a:lnTo>
                    <a:pt x="2473118" y="230484"/>
                  </a:lnTo>
                  <a:lnTo>
                    <a:pt x="2242635" y="460967"/>
                  </a:lnTo>
                  <a:lnTo>
                    <a:pt x="0" y="460967"/>
                  </a:lnTo>
                  <a:lnTo>
                    <a:pt x="230484" y="230484"/>
                  </a:lnTo>
                  <a:lnTo>
                    <a:pt x="0" y="0"/>
                  </a:lnTo>
                  <a:close/>
                </a:path>
              </a:pathLst>
            </a:custGeom>
            <a:solidFill>
              <a:schemeClr val="accent2">
                <a:lumMod val="60000"/>
                <a:lumOff val="40000"/>
              </a:schemeClr>
            </a:solidFill>
          </p:spPr>
          <p:style>
            <a:lnRef idx="0">
              <a:schemeClr val="lt1">
                <a:hueOff val="0"/>
                <a:satOff val="0"/>
                <a:lumOff val="0"/>
                <a:alphaOff val="0"/>
              </a:schemeClr>
            </a:lnRef>
            <a:fillRef idx="3">
              <a:scrgbClr r="0" g="0" b="0"/>
            </a:fillRef>
            <a:effectRef idx="3">
              <a:schemeClr val="accent2">
                <a:hueOff val="-1455363"/>
                <a:satOff val="-83928"/>
                <a:lumOff val="8628"/>
                <a:alphaOff val="0"/>
              </a:schemeClr>
            </a:effectRef>
            <a:fontRef idx="minor">
              <a:schemeClr val="lt1"/>
            </a:fontRef>
          </p:style>
          <p:txBody>
            <a:bodyPr spcFirstLastPara="0" vert="horz" wrap="square" lIns="286491" tIns="18669" rIns="249152"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Contract Administration</a:t>
              </a:r>
            </a:p>
          </p:txBody>
        </p:sp>
      </p:grpSp>
    </p:spTree>
    <p:extLst>
      <p:ext uri="{BB962C8B-B14F-4D97-AF65-F5344CB8AC3E}">
        <p14:creationId xmlns:p14="http://schemas.microsoft.com/office/powerpoint/2010/main" val="97461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1000"/>
                                        <p:tgtEl>
                                          <p:spTgt spid="14">
                                            <p:txEl>
                                              <p:pRg st="1" end="1"/>
                                            </p:txEl>
                                          </p:spTgt>
                                        </p:tgtEl>
                                      </p:cBhvr>
                                    </p:animEffect>
                                    <p:anim calcmode="lin" valueType="num">
                                      <p:cBhvr>
                                        <p:cTn id="14"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Effect transition="in" filter="fade">
                                      <p:cBhvr>
                                        <p:cTn id="19" dur="1000"/>
                                        <p:tgtEl>
                                          <p:spTgt spid="14">
                                            <p:txEl>
                                              <p:pRg st="2" end="2"/>
                                            </p:txEl>
                                          </p:spTgt>
                                        </p:tgtEl>
                                      </p:cBhvr>
                                    </p:animEffect>
                                    <p:anim calcmode="lin" valueType="num">
                                      <p:cBhvr>
                                        <p:cTn id="20"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fade">
                                      <p:cBhvr>
                                        <p:cTn id="25" dur="1000"/>
                                        <p:tgtEl>
                                          <p:spTgt spid="14">
                                            <p:txEl>
                                              <p:pRg st="3" end="3"/>
                                            </p:txEl>
                                          </p:spTgt>
                                        </p:tgtEl>
                                      </p:cBhvr>
                                    </p:animEffect>
                                    <p:anim calcmode="lin" valueType="num">
                                      <p:cBhvr>
                                        <p:cTn id="26"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bldLvl="2"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218E3E-A323-438B-9AC8-F16F8C5BB8C1}" type="slidenum">
              <a:rPr lang="en-US" smtClean="0"/>
              <a:pPr/>
              <a:t>7</a:t>
            </a:fld>
            <a:endParaRPr lang="en-US"/>
          </a:p>
        </p:txBody>
      </p:sp>
      <p:sp>
        <p:nvSpPr>
          <p:cNvPr id="2" name="Title 1"/>
          <p:cNvSpPr>
            <a:spLocks noGrp="1"/>
          </p:cNvSpPr>
          <p:nvPr>
            <p:ph type="title"/>
          </p:nvPr>
        </p:nvSpPr>
        <p:spPr/>
        <p:txBody>
          <a:bodyPr/>
          <a:lstStyle/>
          <a:p>
            <a:r>
              <a:rPr lang="en-US"/>
              <a:t>Contracting Process</a:t>
            </a:r>
          </a:p>
        </p:txBody>
      </p:sp>
      <p:sp>
        <p:nvSpPr>
          <p:cNvPr id="14" name="TextBox 13"/>
          <p:cNvSpPr txBox="1"/>
          <p:nvPr/>
        </p:nvSpPr>
        <p:spPr bwMode="auto">
          <a:xfrm>
            <a:off x="411234" y="1710045"/>
            <a:ext cx="8644056" cy="39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Source Selection Process: </a:t>
            </a:r>
            <a:r>
              <a:rPr lang="en-US">
                <a:latin typeface="Arial" panose="020B0604020202020204" pitchFamily="34" charset="0"/>
                <a:cs typeface="Arial" panose="020B0604020202020204" pitchFamily="34" charset="0"/>
              </a:rPr>
              <a:t>Proposals are evaluated in accordance with FAR Part 15 “</a:t>
            </a:r>
            <a:r>
              <a:rPr lang="en-US" i="1">
                <a:latin typeface="Arial" panose="020B0604020202020204" pitchFamily="34" charset="0"/>
                <a:cs typeface="Arial" panose="020B0604020202020204" pitchFamily="34" charset="0"/>
              </a:rPr>
              <a:t>Contracting by negotiation</a:t>
            </a:r>
            <a:r>
              <a:rPr lang="en-US">
                <a:latin typeface="Arial" panose="020B0604020202020204" pitchFamily="34" charset="0"/>
                <a:cs typeface="Arial" panose="020B0604020202020204" pitchFamily="34" charset="0"/>
              </a:rPr>
              <a:t>”.</a:t>
            </a:r>
          </a:p>
          <a:p>
            <a:pPr marL="342900" indent="-342900">
              <a:spcBef>
                <a:spcPts val="600"/>
              </a:spcBef>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Evaluation Factors for Award:</a:t>
            </a:r>
            <a:r>
              <a:rPr lang="en-US">
                <a:latin typeface="Arial" panose="020B0604020202020204" pitchFamily="34" charset="0"/>
                <a:cs typeface="Arial" panose="020B0604020202020204" pitchFamily="34" charset="0"/>
              </a:rPr>
              <a:t> The Master Solicitation includes the following Alternative evaluation approach listed in section M-Evaluation Factors for Award. Most common approach is Alternative I “Lowest price”. The evaluation factors and </a:t>
            </a:r>
            <a:r>
              <a:rPr lang="en-US" err="1">
                <a:latin typeface="Arial" panose="020B0604020202020204" pitchFamily="34" charset="0"/>
                <a:cs typeface="Arial" panose="020B0604020202020204" pitchFamily="34" charset="0"/>
              </a:rPr>
              <a:t>subfactors</a:t>
            </a:r>
            <a:r>
              <a:rPr lang="en-US">
                <a:latin typeface="Arial" panose="020B0604020202020204" pitchFamily="34" charset="0"/>
                <a:cs typeface="Arial" panose="020B0604020202020204" pitchFamily="34" charset="0"/>
              </a:rPr>
              <a:t> will be specified at the time of Solicitation. </a:t>
            </a:r>
          </a:p>
          <a:p>
            <a:pPr marL="628650" indent="-285750">
              <a:spcBef>
                <a:spcPts val="600"/>
              </a:spcBef>
              <a:buClr>
                <a:srgbClr val="003399"/>
              </a:buClr>
              <a:buSzPct val="120000"/>
              <a:buFont typeface="Wingdings" panose="05000000000000000000" pitchFamily="2" charset="2"/>
              <a:buChar char="v"/>
            </a:pPr>
            <a:r>
              <a:rPr lang="en-US">
                <a:latin typeface="Arial" panose="020B0604020202020204" pitchFamily="34" charset="0"/>
                <a:cs typeface="Arial" panose="020B0604020202020204" pitchFamily="34" charset="0"/>
              </a:rPr>
              <a:t>Alternative I: Price</a:t>
            </a:r>
          </a:p>
          <a:p>
            <a:pPr marL="628650" indent="-285750">
              <a:spcBef>
                <a:spcPts val="600"/>
              </a:spcBef>
              <a:buClr>
                <a:srgbClr val="003399"/>
              </a:buClr>
              <a:buSzPct val="120000"/>
              <a:buFont typeface="Wingdings" panose="05000000000000000000" pitchFamily="2" charset="2"/>
              <a:buChar char="v"/>
            </a:pPr>
            <a:r>
              <a:rPr lang="en-US">
                <a:latin typeface="Arial" panose="020B0604020202020204" pitchFamily="34" charset="0"/>
                <a:cs typeface="Arial" panose="020B0604020202020204" pitchFamily="34" charset="0"/>
              </a:rPr>
              <a:t>Alternative II: Price and Past Performance</a:t>
            </a:r>
          </a:p>
          <a:p>
            <a:pPr marL="628650" indent="-285750">
              <a:spcBef>
                <a:spcPts val="600"/>
              </a:spcBef>
              <a:buClr>
                <a:srgbClr val="003399"/>
              </a:buClr>
              <a:buSzPct val="120000"/>
              <a:buFont typeface="Wingdings" panose="05000000000000000000" pitchFamily="2" charset="2"/>
              <a:buChar char="v"/>
            </a:pPr>
            <a:r>
              <a:rPr lang="en-US">
                <a:latin typeface="Arial" panose="020B0604020202020204" pitchFamily="34" charset="0"/>
                <a:cs typeface="Arial" panose="020B0604020202020204" pitchFamily="34" charset="0"/>
              </a:rPr>
              <a:t>Alternative III: Price and Technical Acceptability</a:t>
            </a:r>
          </a:p>
          <a:p>
            <a:pPr marL="628650" indent="-285750">
              <a:spcBef>
                <a:spcPts val="600"/>
              </a:spcBef>
              <a:buClr>
                <a:srgbClr val="003399"/>
              </a:buClr>
              <a:buSzPct val="120000"/>
              <a:buFont typeface="Wingdings" panose="05000000000000000000" pitchFamily="2" charset="2"/>
              <a:buChar char="v"/>
            </a:pPr>
            <a:r>
              <a:rPr lang="en-US">
                <a:latin typeface="Arial" panose="020B0604020202020204" pitchFamily="34" charset="0"/>
                <a:cs typeface="Arial" panose="020B0604020202020204" pitchFamily="34" charset="0"/>
              </a:rPr>
              <a:t>Alternative IV: Price, Technical Acceptability and Past Performance</a:t>
            </a:r>
          </a:p>
          <a:p>
            <a:pPr marL="628650" indent="-285750">
              <a:spcBef>
                <a:spcPts val="600"/>
              </a:spcBef>
              <a:buClr>
                <a:srgbClr val="003399"/>
              </a:buClr>
              <a:buSzPct val="120000"/>
              <a:buFont typeface="Wingdings" panose="05000000000000000000" pitchFamily="2" charset="2"/>
              <a:buChar char="v"/>
            </a:pPr>
            <a:r>
              <a:rPr lang="en-US">
                <a:latin typeface="Arial" panose="020B0604020202020204" pitchFamily="34" charset="0"/>
                <a:cs typeface="Arial" panose="020B0604020202020204" pitchFamily="34" charset="0"/>
              </a:rPr>
              <a:t>Alternative V: Technical Acceptability [(1) Labor-hours, (2) Technical Capability and Approach and Past Performance</a:t>
            </a:r>
          </a:p>
        </p:txBody>
      </p:sp>
      <p:grpSp>
        <p:nvGrpSpPr>
          <p:cNvPr id="6" name="Group 5"/>
          <p:cNvGrpSpPr/>
          <p:nvPr/>
        </p:nvGrpSpPr>
        <p:grpSpPr>
          <a:xfrm>
            <a:off x="292280" y="1181299"/>
            <a:ext cx="8693339" cy="467163"/>
            <a:chOff x="292280" y="2267149"/>
            <a:chExt cx="8693339" cy="467163"/>
          </a:xfrm>
        </p:grpSpPr>
        <p:sp>
          <p:nvSpPr>
            <p:cNvPr id="7" name="Freeform 6"/>
            <p:cNvSpPr/>
            <p:nvPr/>
          </p:nvSpPr>
          <p:spPr>
            <a:xfrm>
              <a:off x="292280" y="2267599"/>
              <a:ext cx="1644470" cy="459759"/>
            </a:xfrm>
            <a:custGeom>
              <a:avLst/>
              <a:gdLst>
                <a:gd name="connsiteX0" fmla="*/ 0 w 1665718"/>
                <a:gd name="connsiteY0" fmla="*/ 0 h 459759"/>
                <a:gd name="connsiteX1" fmla="*/ 1435839 w 1665718"/>
                <a:gd name="connsiteY1" fmla="*/ 0 h 459759"/>
                <a:gd name="connsiteX2" fmla="*/ 1665718 w 1665718"/>
                <a:gd name="connsiteY2" fmla="*/ 229880 h 459759"/>
                <a:gd name="connsiteX3" fmla="*/ 1435839 w 1665718"/>
                <a:gd name="connsiteY3" fmla="*/ 459759 h 459759"/>
                <a:gd name="connsiteX4" fmla="*/ 0 w 1665718"/>
                <a:gd name="connsiteY4" fmla="*/ 459759 h 459759"/>
                <a:gd name="connsiteX5" fmla="*/ 229880 w 1665718"/>
                <a:gd name="connsiteY5" fmla="*/ 229880 h 459759"/>
                <a:gd name="connsiteX6" fmla="*/ 0 w 1665718"/>
                <a:gd name="connsiteY6" fmla="*/ 0 h 45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5718" h="459759">
                  <a:moveTo>
                    <a:pt x="0" y="0"/>
                  </a:moveTo>
                  <a:lnTo>
                    <a:pt x="1435839" y="0"/>
                  </a:lnTo>
                  <a:lnTo>
                    <a:pt x="1665718" y="229880"/>
                  </a:lnTo>
                  <a:lnTo>
                    <a:pt x="1435839" y="459759"/>
                  </a:lnTo>
                  <a:lnTo>
                    <a:pt x="0" y="459759"/>
                  </a:lnTo>
                  <a:lnTo>
                    <a:pt x="229880" y="229880"/>
                  </a:lnTo>
                  <a:lnTo>
                    <a:pt x="0" y="0"/>
                  </a:lnTo>
                  <a:close/>
                </a:path>
              </a:pathLst>
            </a:custGeom>
            <a:solidFill>
              <a:schemeClr val="accent4">
                <a:lumMod val="20000"/>
                <a:lumOff val="80000"/>
              </a:schemeClr>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277886" tIns="16002" rIns="245881" bIns="16002" numCol="1" spcCol="1270" anchor="ctr" anchorCtr="0">
              <a:noAutofit/>
            </a:bodyPr>
            <a:lstStyle/>
            <a:p>
              <a:pPr lvl="0" algn="ctr" defTabSz="533400">
                <a:lnSpc>
                  <a:spcPct val="90000"/>
                </a:lnSpc>
                <a:spcBef>
                  <a:spcPct val="0"/>
                </a:spcBef>
                <a:spcAft>
                  <a:spcPct val="35000"/>
                </a:spcAft>
              </a:pPr>
              <a:r>
                <a:rPr lang="en-US" sz="1200" b="1" kern="1200">
                  <a:solidFill>
                    <a:schemeClr val="accent5">
                      <a:lumMod val="50000"/>
                    </a:schemeClr>
                  </a:solidFill>
                  <a:latin typeface="Arial" panose="020B0604020202020204" pitchFamily="34" charset="0"/>
                  <a:cs typeface="Arial" panose="020B0604020202020204" pitchFamily="34" charset="0"/>
                </a:rPr>
                <a:t>Acquisition Planning</a:t>
              </a:r>
            </a:p>
          </p:txBody>
        </p:sp>
        <p:sp>
          <p:nvSpPr>
            <p:cNvPr id="8" name="Freeform 7"/>
            <p:cNvSpPr/>
            <p:nvPr/>
          </p:nvSpPr>
          <p:spPr>
            <a:xfrm>
              <a:off x="1842408" y="2267149"/>
              <a:ext cx="1729656" cy="460660"/>
            </a:xfrm>
            <a:custGeom>
              <a:avLst/>
              <a:gdLst>
                <a:gd name="connsiteX0" fmla="*/ 0 w 1956730"/>
                <a:gd name="connsiteY0" fmla="*/ 0 h 460660"/>
                <a:gd name="connsiteX1" fmla="*/ 1726400 w 1956730"/>
                <a:gd name="connsiteY1" fmla="*/ 0 h 460660"/>
                <a:gd name="connsiteX2" fmla="*/ 1956730 w 1956730"/>
                <a:gd name="connsiteY2" fmla="*/ 230330 h 460660"/>
                <a:gd name="connsiteX3" fmla="*/ 1726400 w 1956730"/>
                <a:gd name="connsiteY3" fmla="*/ 460660 h 460660"/>
                <a:gd name="connsiteX4" fmla="*/ 0 w 1956730"/>
                <a:gd name="connsiteY4" fmla="*/ 460660 h 460660"/>
                <a:gd name="connsiteX5" fmla="*/ 230330 w 1956730"/>
                <a:gd name="connsiteY5" fmla="*/ 230330 h 460660"/>
                <a:gd name="connsiteX6" fmla="*/ 0 w 1956730"/>
                <a:gd name="connsiteY6" fmla="*/ 0 h 46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730" h="460660">
                  <a:moveTo>
                    <a:pt x="0" y="0"/>
                  </a:moveTo>
                  <a:lnTo>
                    <a:pt x="1726400" y="0"/>
                  </a:lnTo>
                  <a:lnTo>
                    <a:pt x="1956730" y="230330"/>
                  </a:lnTo>
                  <a:lnTo>
                    <a:pt x="1726400" y="460660"/>
                  </a:lnTo>
                  <a:lnTo>
                    <a:pt x="0" y="460660"/>
                  </a:lnTo>
                  <a:lnTo>
                    <a:pt x="230330" y="230330"/>
                  </a:lnTo>
                  <a:lnTo>
                    <a:pt x="0" y="0"/>
                  </a:lnTo>
                  <a:close/>
                </a:path>
              </a:pathLst>
            </a:custGeom>
            <a:solidFill>
              <a:schemeClr val="accent4">
                <a:lumMod val="40000"/>
                <a:lumOff val="60000"/>
              </a:schemeClr>
            </a:solidFill>
          </p:spPr>
          <p:style>
            <a:lnRef idx="0">
              <a:schemeClr val="lt1">
                <a:hueOff val="0"/>
                <a:satOff val="0"/>
                <a:lumOff val="0"/>
                <a:alphaOff val="0"/>
              </a:schemeClr>
            </a:lnRef>
            <a:fillRef idx="3">
              <a:scrgbClr r="0" g="0" b="0"/>
            </a:fillRef>
            <a:effectRef idx="3">
              <a:schemeClr val="accent2">
                <a:hueOff val="-363841"/>
                <a:satOff val="-20982"/>
                <a:lumOff val="2157"/>
                <a:alphaOff val="0"/>
              </a:schemeClr>
            </a:effectRef>
            <a:fontRef idx="minor">
              <a:schemeClr val="lt1"/>
            </a:fontRef>
          </p:style>
          <p:txBody>
            <a:bodyPr spcFirstLastPara="0" vert="horz" wrap="square" lIns="286337" tIns="18669" rIns="248999"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Solicitation</a:t>
              </a:r>
            </a:p>
          </p:txBody>
        </p:sp>
        <p:sp>
          <p:nvSpPr>
            <p:cNvPr id="9" name="Freeform 8"/>
            <p:cNvSpPr/>
            <p:nvPr/>
          </p:nvSpPr>
          <p:spPr>
            <a:xfrm>
              <a:off x="3464115" y="2269955"/>
              <a:ext cx="1749235" cy="464357"/>
            </a:xfrm>
            <a:custGeom>
              <a:avLst/>
              <a:gdLst>
                <a:gd name="connsiteX0" fmla="*/ 0 w 1912822"/>
                <a:gd name="connsiteY0" fmla="*/ 0 h 464357"/>
                <a:gd name="connsiteX1" fmla="*/ 1680644 w 1912822"/>
                <a:gd name="connsiteY1" fmla="*/ 0 h 464357"/>
                <a:gd name="connsiteX2" fmla="*/ 1912822 w 1912822"/>
                <a:gd name="connsiteY2" fmla="*/ 232179 h 464357"/>
                <a:gd name="connsiteX3" fmla="*/ 1680644 w 1912822"/>
                <a:gd name="connsiteY3" fmla="*/ 464357 h 464357"/>
                <a:gd name="connsiteX4" fmla="*/ 0 w 1912822"/>
                <a:gd name="connsiteY4" fmla="*/ 464357 h 464357"/>
                <a:gd name="connsiteX5" fmla="*/ 232179 w 1912822"/>
                <a:gd name="connsiteY5" fmla="*/ 232179 h 464357"/>
                <a:gd name="connsiteX6" fmla="*/ 0 w 1912822"/>
                <a:gd name="connsiteY6" fmla="*/ 0 h 46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2822" h="464357">
                  <a:moveTo>
                    <a:pt x="0" y="0"/>
                  </a:moveTo>
                  <a:lnTo>
                    <a:pt x="1680644" y="0"/>
                  </a:lnTo>
                  <a:lnTo>
                    <a:pt x="1912822" y="232179"/>
                  </a:lnTo>
                  <a:lnTo>
                    <a:pt x="1680644" y="464357"/>
                  </a:lnTo>
                  <a:lnTo>
                    <a:pt x="0" y="464357"/>
                  </a:lnTo>
                  <a:lnTo>
                    <a:pt x="232179" y="232179"/>
                  </a:lnTo>
                  <a:lnTo>
                    <a:pt x="0" y="0"/>
                  </a:lnTo>
                  <a:close/>
                </a:path>
              </a:pathLst>
            </a:custGeom>
            <a:solidFill>
              <a:schemeClr val="accent4">
                <a:lumMod val="60000"/>
                <a:lumOff val="40000"/>
              </a:schemeClr>
            </a:solidFill>
            <a:ln w="38100">
              <a:solidFill>
                <a:srgbClr val="FFFF00"/>
              </a:solidFill>
            </a:ln>
            <a:effectLst>
              <a:glow rad="101600">
                <a:schemeClr val="accent2">
                  <a:satMod val="175000"/>
                  <a:alpha val="40000"/>
                </a:schemeClr>
              </a:glow>
              <a:outerShdw blurRad="57150" dist="19050" dir="5400000" algn="ctr" rotWithShape="0">
                <a:srgbClr val="000000">
                  <a:alpha val="63000"/>
                </a:srgbClr>
              </a:outerShdw>
            </a:effectLst>
          </p:spPr>
          <p:style>
            <a:lnRef idx="0">
              <a:schemeClr val="lt1">
                <a:hueOff val="0"/>
                <a:satOff val="0"/>
                <a:lumOff val="0"/>
                <a:alphaOff val="0"/>
              </a:schemeClr>
            </a:lnRef>
            <a:fillRef idx="3">
              <a:scrgbClr r="0" g="0" b="0"/>
            </a:fillRef>
            <a:effectRef idx="3">
              <a:schemeClr val="accent2">
                <a:hueOff val="-727682"/>
                <a:satOff val="-41964"/>
                <a:lumOff val="4314"/>
                <a:alphaOff val="0"/>
              </a:schemeClr>
            </a:effectRef>
            <a:fontRef idx="minor">
              <a:schemeClr val="lt1"/>
            </a:fontRef>
          </p:style>
          <p:txBody>
            <a:bodyPr spcFirstLastPara="0" vert="horz" wrap="square" lIns="288186" tIns="18669" rIns="250847"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Evaluation</a:t>
              </a:r>
            </a:p>
          </p:txBody>
        </p:sp>
        <p:sp>
          <p:nvSpPr>
            <p:cNvPr id="10" name="Freeform 9"/>
            <p:cNvSpPr/>
            <p:nvPr/>
          </p:nvSpPr>
          <p:spPr>
            <a:xfrm>
              <a:off x="5122192" y="2273345"/>
              <a:ext cx="1488357" cy="460967"/>
            </a:xfrm>
            <a:custGeom>
              <a:avLst/>
              <a:gdLst>
                <a:gd name="connsiteX0" fmla="*/ 0 w 1585882"/>
                <a:gd name="connsiteY0" fmla="*/ 0 h 460967"/>
                <a:gd name="connsiteX1" fmla="*/ 1355399 w 1585882"/>
                <a:gd name="connsiteY1" fmla="*/ 0 h 460967"/>
                <a:gd name="connsiteX2" fmla="*/ 1585882 w 1585882"/>
                <a:gd name="connsiteY2" fmla="*/ 230484 h 460967"/>
                <a:gd name="connsiteX3" fmla="*/ 1355399 w 1585882"/>
                <a:gd name="connsiteY3" fmla="*/ 460967 h 460967"/>
                <a:gd name="connsiteX4" fmla="*/ 0 w 1585882"/>
                <a:gd name="connsiteY4" fmla="*/ 460967 h 460967"/>
                <a:gd name="connsiteX5" fmla="*/ 230484 w 1585882"/>
                <a:gd name="connsiteY5" fmla="*/ 230484 h 460967"/>
                <a:gd name="connsiteX6" fmla="*/ 0 w 1585882"/>
                <a:gd name="connsiteY6" fmla="*/ 0 h 46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882" h="460967">
                  <a:moveTo>
                    <a:pt x="0" y="0"/>
                  </a:moveTo>
                  <a:lnTo>
                    <a:pt x="1355399" y="0"/>
                  </a:lnTo>
                  <a:lnTo>
                    <a:pt x="1585882" y="230484"/>
                  </a:lnTo>
                  <a:lnTo>
                    <a:pt x="1355399" y="460967"/>
                  </a:lnTo>
                  <a:lnTo>
                    <a:pt x="0" y="460967"/>
                  </a:lnTo>
                  <a:lnTo>
                    <a:pt x="230484" y="230484"/>
                  </a:lnTo>
                  <a:lnTo>
                    <a:pt x="0" y="0"/>
                  </a:lnTo>
                  <a:close/>
                </a:path>
              </a:pathLst>
            </a:custGeom>
            <a:solidFill>
              <a:schemeClr val="accent2">
                <a:lumMod val="40000"/>
                <a:lumOff val="60000"/>
              </a:schemeClr>
            </a:solidFill>
          </p:spPr>
          <p:style>
            <a:lnRef idx="0">
              <a:schemeClr val="lt1">
                <a:hueOff val="0"/>
                <a:satOff val="0"/>
                <a:lumOff val="0"/>
                <a:alphaOff val="0"/>
              </a:schemeClr>
            </a:lnRef>
            <a:fillRef idx="3">
              <a:scrgbClr r="0" g="0" b="0"/>
            </a:fillRef>
            <a:effectRef idx="3">
              <a:schemeClr val="accent2">
                <a:hueOff val="-1091522"/>
                <a:satOff val="-62946"/>
                <a:lumOff val="6471"/>
                <a:alphaOff val="0"/>
              </a:schemeClr>
            </a:effectRef>
            <a:fontRef idx="minor">
              <a:schemeClr val="lt1"/>
            </a:fontRef>
          </p:style>
          <p:txBody>
            <a:bodyPr spcFirstLastPara="0" vert="horz" wrap="square" lIns="286491" tIns="18669" rIns="249152"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Award</a:t>
              </a:r>
              <a:endParaRPr lang="en-US" sz="2000" b="1" kern="1200">
                <a:solidFill>
                  <a:schemeClr val="accent5">
                    <a:lumMod val="50000"/>
                  </a:schemeClr>
                </a:solidFill>
                <a:latin typeface="Arial" panose="020B0604020202020204" pitchFamily="34" charset="0"/>
                <a:cs typeface="Arial" panose="020B0604020202020204" pitchFamily="34" charset="0"/>
              </a:endParaRPr>
            </a:p>
          </p:txBody>
        </p:sp>
        <p:sp>
          <p:nvSpPr>
            <p:cNvPr id="11" name="Freeform 10"/>
            <p:cNvSpPr/>
            <p:nvPr/>
          </p:nvSpPr>
          <p:spPr>
            <a:xfrm>
              <a:off x="6512501" y="2270166"/>
              <a:ext cx="2473118" cy="460967"/>
            </a:xfrm>
            <a:custGeom>
              <a:avLst/>
              <a:gdLst>
                <a:gd name="connsiteX0" fmla="*/ 0 w 2473118"/>
                <a:gd name="connsiteY0" fmla="*/ 0 h 460967"/>
                <a:gd name="connsiteX1" fmla="*/ 2242635 w 2473118"/>
                <a:gd name="connsiteY1" fmla="*/ 0 h 460967"/>
                <a:gd name="connsiteX2" fmla="*/ 2473118 w 2473118"/>
                <a:gd name="connsiteY2" fmla="*/ 230484 h 460967"/>
                <a:gd name="connsiteX3" fmla="*/ 2242635 w 2473118"/>
                <a:gd name="connsiteY3" fmla="*/ 460967 h 460967"/>
                <a:gd name="connsiteX4" fmla="*/ 0 w 2473118"/>
                <a:gd name="connsiteY4" fmla="*/ 460967 h 460967"/>
                <a:gd name="connsiteX5" fmla="*/ 230484 w 2473118"/>
                <a:gd name="connsiteY5" fmla="*/ 230484 h 460967"/>
                <a:gd name="connsiteX6" fmla="*/ 0 w 2473118"/>
                <a:gd name="connsiteY6" fmla="*/ 0 h 46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3118" h="460967">
                  <a:moveTo>
                    <a:pt x="0" y="0"/>
                  </a:moveTo>
                  <a:lnTo>
                    <a:pt x="2242635" y="0"/>
                  </a:lnTo>
                  <a:lnTo>
                    <a:pt x="2473118" y="230484"/>
                  </a:lnTo>
                  <a:lnTo>
                    <a:pt x="2242635" y="460967"/>
                  </a:lnTo>
                  <a:lnTo>
                    <a:pt x="0" y="460967"/>
                  </a:lnTo>
                  <a:lnTo>
                    <a:pt x="230484" y="230484"/>
                  </a:lnTo>
                  <a:lnTo>
                    <a:pt x="0" y="0"/>
                  </a:lnTo>
                  <a:close/>
                </a:path>
              </a:pathLst>
            </a:custGeom>
            <a:solidFill>
              <a:schemeClr val="accent2">
                <a:lumMod val="60000"/>
                <a:lumOff val="40000"/>
              </a:schemeClr>
            </a:solidFill>
          </p:spPr>
          <p:style>
            <a:lnRef idx="0">
              <a:schemeClr val="lt1">
                <a:hueOff val="0"/>
                <a:satOff val="0"/>
                <a:lumOff val="0"/>
                <a:alphaOff val="0"/>
              </a:schemeClr>
            </a:lnRef>
            <a:fillRef idx="3">
              <a:scrgbClr r="0" g="0" b="0"/>
            </a:fillRef>
            <a:effectRef idx="3">
              <a:schemeClr val="accent2">
                <a:hueOff val="-1455363"/>
                <a:satOff val="-83928"/>
                <a:lumOff val="8628"/>
                <a:alphaOff val="0"/>
              </a:schemeClr>
            </a:effectRef>
            <a:fontRef idx="minor">
              <a:schemeClr val="lt1"/>
            </a:fontRef>
          </p:style>
          <p:txBody>
            <a:bodyPr spcFirstLastPara="0" vert="horz" wrap="square" lIns="286491" tIns="18669" rIns="249152"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Contract Administration</a:t>
              </a:r>
            </a:p>
          </p:txBody>
        </p:sp>
      </p:grpSp>
    </p:spTree>
    <p:extLst>
      <p:ext uri="{BB962C8B-B14F-4D97-AF65-F5344CB8AC3E}">
        <p14:creationId xmlns:p14="http://schemas.microsoft.com/office/powerpoint/2010/main" val="56932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1000"/>
                                        <p:tgtEl>
                                          <p:spTgt spid="14">
                                            <p:txEl>
                                              <p:pRg st="1" end="1"/>
                                            </p:txEl>
                                          </p:spTgt>
                                        </p:tgtEl>
                                      </p:cBhvr>
                                    </p:animEffect>
                                    <p:anim calcmode="lin" valueType="num">
                                      <p:cBhvr>
                                        <p:cTn id="14"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Effect transition="in" filter="fade">
                                      <p:cBhvr>
                                        <p:cTn id="19" dur="1000"/>
                                        <p:tgtEl>
                                          <p:spTgt spid="14">
                                            <p:txEl>
                                              <p:pRg st="2" end="2"/>
                                            </p:txEl>
                                          </p:spTgt>
                                        </p:tgtEl>
                                      </p:cBhvr>
                                    </p:animEffect>
                                    <p:anim calcmode="lin" valueType="num">
                                      <p:cBhvr>
                                        <p:cTn id="20"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fade">
                                      <p:cBhvr>
                                        <p:cTn id="25" dur="1000"/>
                                        <p:tgtEl>
                                          <p:spTgt spid="14">
                                            <p:txEl>
                                              <p:pRg st="3" end="3"/>
                                            </p:txEl>
                                          </p:spTgt>
                                        </p:tgtEl>
                                      </p:cBhvr>
                                    </p:animEffect>
                                    <p:anim calcmode="lin" valueType="num">
                                      <p:cBhvr>
                                        <p:cTn id="26"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Effect transition="in" filter="fade">
                                      <p:cBhvr>
                                        <p:cTn id="31" dur="1000"/>
                                        <p:tgtEl>
                                          <p:spTgt spid="14">
                                            <p:txEl>
                                              <p:pRg st="4" end="4"/>
                                            </p:txEl>
                                          </p:spTgt>
                                        </p:tgtEl>
                                      </p:cBhvr>
                                    </p:animEffect>
                                    <p:anim calcmode="lin" valueType="num">
                                      <p:cBhvr>
                                        <p:cTn id="32"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Effect transition="in" filter="fade">
                                      <p:cBhvr>
                                        <p:cTn id="37" dur="1000"/>
                                        <p:tgtEl>
                                          <p:spTgt spid="14">
                                            <p:txEl>
                                              <p:pRg st="5" end="5"/>
                                            </p:txEl>
                                          </p:spTgt>
                                        </p:tgtEl>
                                      </p:cBhvr>
                                    </p:animEffect>
                                    <p:anim calcmode="lin" valueType="num">
                                      <p:cBhvr>
                                        <p:cTn id="38"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14">
                                            <p:txEl>
                                              <p:pRg st="6" end="6"/>
                                            </p:txEl>
                                          </p:spTgt>
                                        </p:tgtEl>
                                        <p:attrNameLst>
                                          <p:attrName>style.visibility</p:attrName>
                                        </p:attrNameLst>
                                      </p:cBhvr>
                                      <p:to>
                                        <p:strVal val="visible"/>
                                      </p:to>
                                    </p:set>
                                    <p:animEffect transition="in" filter="fade">
                                      <p:cBhvr>
                                        <p:cTn id="43" dur="1000"/>
                                        <p:tgtEl>
                                          <p:spTgt spid="14">
                                            <p:txEl>
                                              <p:pRg st="6" end="6"/>
                                            </p:txEl>
                                          </p:spTgt>
                                        </p:tgtEl>
                                      </p:cBhvr>
                                    </p:animEffect>
                                    <p:anim calcmode="lin" valueType="num">
                                      <p:cBhvr>
                                        <p:cTn id="44"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bldLvl="2"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218E3E-A323-438B-9AC8-F16F8C5BB8C1}" type="slidenum">
              <a:rPr lang="en-US" smtClean="0"/>
              <a:pPr/>
              <a:t>8</a:t>
            </a:fld>
            <a:endParaRPr lang="en-US"/>
          </a:p>
        </p:txBody>
      </p:sp>
      <p:sp>
        <p:nvSpPr>
          <p:cNvPr id="2" name="Title 1"/>
          <p:cNvSpPr>
            <a:spLocks noGrp="1"/>
          </p:cNvSpPr>
          <p:nvPr>
            <p:ph type="title"/>
          </p:nvPr>
        </p:nvSpPr>
        <p:spPr/>
        <p:txBody>
          <a:bodyPr/>
          <a:lstStyle/>
          <a:p>
            <a:r>
              <a:rPr lang="en-US"/>
              <a:t>Contracting Process</a:t>
            </a:r>
          </a:p>
        </p:txBody>
      </p:sp>
      <p:sp>
        <p:nvSpPr>
          <p:cNvPr id="14" name="TextBox 13"/>
          <p:cNvSpPr txBox="1"/>
          <p:nvPr/>
        </p:nvSpPr>
        <p:spPr bwMode="auto">
          <a:xfrm>
            <a:off x="411234" y="1710045"/>
            <a:ext cx="8644056" cy="270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General Evaluation: </a:t>
            </a:r>
            <a:r>
              <a:rPr lang="en-US">
                <a:latin typeface="Arial" panose="020B0604020202020204" pitchFamily="34" charset="0"/>
                <a:cs typeface="Arial" panose="020B0604020202020204" pitchFamily="34" charset="0"/>
              </a:rPr>
              <a:t>All proposals will be evaluated for compliance with the terms, conditions, and requirements set forth in the solicitation. </a:t>
            </a:r>
          </a:p>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Past Performance Evaluation:</a:t>
            </a:r>
            <a:r>
              <a:rPr lang="en-US">
                <a:latin typeface="Arial" panose="020B0604020202020204" pitchFamily="34" charset="0"/>
                <a:cs typeface="Arial" panose="020B0604020202020204" pitchFamily="34" charset="0"/>
              </a:rPr>
              <a:t> For requirements over $500,000, past performance will be used as evaluation factor or as prescribed by the Contracting Officer.</a:t>
            </a:r>
          </a:p>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Cost and Pricing Data: </a:t>
            </a:r>
            <a:r>
              <a:rPr lang="en-US">
                <a:latin typeface="Arial" panose="020B0604020202020204" pitchFamily="34" charset="0"/>
                <a:cs typeface="Arial" panose="020B0604020202020204" pitchFamily="34" charset="0"/>
              </a:rPr>
              <a:t>Applies for requirements over $2 million</a:t>
            </a:r>
            <a:r>
              <a:rPr lang="en-US"/>
              <a:t>.</a:t>
            </a:r>
          </a:p>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SAM Registration: </a:t>
            </a:r>
            <a:r>
              <a:rPr lang="en-US">
                <a:latin typeface="Arial" panose="020B0604020202020204" pitchFamily="34" charset="0"/>
                <a:cs typeface="Arial" panose="020B0604020202020204" pitchFamily="34" charset="0"/>
              </a:rPr>
              <a:t>Requires for all contractor doing business with the Government (https://sam.gov).</a:t>
            </a:r>
          </a:p>
        </p:txBody>
      </p:sp>
      <p:grpSp>
        <p:nvGrpSpPr>
          <p:cNvPr id="6" name="Group 5"/>
          <p:cNvGrpSpPr/>
          <p:nvPr/>
        </p:nvGrpSpPr>
        <p:grpSpPr>
          <a:xfrm>
            <a:off x="292280" y="1181299"/>
            <a:ext cx="8693339" cy="467163"/>
            <a:chOff x="292280" y="2267149"/>
            <a:chExt cx="8693339" cy="467163"/>
          </a:xfrm>
        </p:grpSpPr>
        <p:sp>
          <p:nvSpPr>
            <p:cNvPr id="7" name="Freeform 6"/>
            <p:cNvSpPr/>
            <p:nvPr/>
          </p:nvSpPr>
          <p:spPr>
            <a:xfrm>
              <a:off x="292280" y="2267599"/>
              <a:ext cx="1644470" cy="459759"/>
            </a:xfrm>
            <a:custGeom>
              <a:avLst/>
              <a:gdLst>
                <a:gd name="connsiteX0" fmla="*/ 0 w 1665718"/>
                <a:gd name="connsiteY0" fmla="*/ 0 h 459759"/>
                <a:gd name="connsiteX1" fmla="*/ 1435839 w 1665718"/>
                <a:gd name="connsiteY1" fmla="*/ 0 h 459759"/>
                <a:gd name="connsiteX2" fmla="*/ 1665718 w 1665718"/>
                <a:gd name="connsiteY2" fmla="*/ 229880 h 459759"/>
                <a:gd name="connsiteX3" fmla="*/ 1435839 w 1665718"/>
                <a:gd name="connsiteY3" fmla="*/ 459759 h 459759"/>
                <a:gd name="connsiteX4" fmla="*/ 0 w 1665718"/>
                <a:gd name="connsiteY4" fmla="*/ 459759 h 459759"/>
                <a:gd name="connsiteX5" fmla="*/ 229880 w 1665718"/>
                <a:gd name="connsiteY5" fmla="*/ 229880 h 459759"/>
                <a:gd name="connsiteX6" fmla="*/ 0 w 1665718"/>
                <a:gd name="connsiteY6" fmla="*/ 0 h 45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5718" h="459759">
                  <a:moveTo>
                    <a:pt x="0" y="0"/>
                  </a:moveTo>
                  <a:lnTo>
                    <a:pt x="1435839" y="0"/>
                  </a:lnTo>
                  <a:lnTo>
                    <a:pt x="1665718" y="229880"/>
                  </a:lnTo>
                  <a:lnTo>
                    <a:pt x="1435839" y="459759"/>
                  </a:lnTo>
                  <a:lnTo>
                    <a:pt x="0" y="459759"/>
                  </a:lnTo>
                  <a:lnTo>
                    <a:pt x="229880" y="229880"/>
                  </a:lnTo>
                  <a:lnTo>
                    <a:pt x="0" y="0"/>
                  </a:lnTo>
                  <a:close/>
                </a:path>
              </a:pathLst>
            </a:custGeom>
            <a:solidFill>
              <a:schemeClr val="accent4">
                <a:lumMod val="20000"/>
                <a:lumOff val="80000"/>
              </a:schemeClr>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277886" tIns="16002" rIns="245881" bIns="16002" numCol="1" spcCol="1270" anchor="ctr" anchorCtr="0">
              <a:noAutofit/>
            </a:bodyPr>
            <a:lstStyle/>
            <a:p>
              <a:pPr lvl="0" algn="ctr" defTabSz="533400">
                <a:lnSpc>
                  <a:spcPct val="90000"/>
                </a:lnSpc>
                <a:spcBef>
                  <a:spcPct val="0"/>
                </a:spcBef>
                <a:spcAft>
                  <a:spcPct val="35000"/>
                </a:spcAft>
              </a:pPr>
              <a:r>
                <a:rPr lang="en-US" sz="1200" b="1" kern="1200">
                  <a:solidFill>
                    <a:schemeClr val="accent5">
                      <a:lumMod val="50000"/>
                    </a:schemeClr>
                  </a:solidFill>
                  <a:latin typeface="Arial" panose="020B0604020202020204" pitchFamily="34" charset="0"/>
                  <a:cs typeface="Arial" panose="020B0604020202020204" pitchFamily="34" charset="0"/>
                </a:rPr>
                <a:t>Acquisition Planning</a:t>
              </a:r>
            </a:p>
          </p:txBody>
        </p:sp>
        <p:sp>
          <p:nvSpPr>
            <p:cNvPr id="8" name="Freeform 7"/>
            <p:cNvSpPr/>
            <p:nvPr/>
          </p:nvSpPr>
          <p:spPr>
            <a:xfrm>
              <a:off x="1842408" y="2267149"/>
              <a:ext cx="1729656" cy="460660"/>
            </a:xfrm>
            <a:custGeom>
              <a:avLst/>
              <a:gdLst>
                <a:gd name="connsiteX0" fmla="*/ 0 w 1956730"/>
                <a:gd name="connsiteY0" fmla="*/ 0 h 460660"/>
                <a:gd name="connsiteX1" fmla="*/ 1726400 w 1956730"/>
                <a:gd name="connsiteY1" fmla="*/ 0 h 460660"/>
                <a:gd name="connsiteX2" fmla="*/ 1956730 w 1956730"/>
                <a:gd name="connsiteY2" fmla="*/ 230330 h 460660"/>
                <a:gd name="connsiteX3" fmla="*/ 1726400 w 1956730"/>
                <a:gd name="connsiteY3" fmla="*/ 460660 h 460660"/>
                <a:gd name="connsiteX4" fmla="*/ 0 w 1956730"/>
                <a:gd name="connsiteY4" fmla="*/ 460660 h 460660"/>
                <a:gd name="connsiteX5" fmla="*/ 230330 w 1956730"/>
                <a:gd name="connsiteY5" fmla="*/ 230330 h 460660"/>
                <a:gd name="connsiteX6" fmla="*/ 0 w 1956730"/>
                <a:gd name="connsiteY6" fmla="*/ 0 h 46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730" h="460660">
                  <a:moveTo>
                    <a:pt x="0" y="0"/>
                  </a:moveTo>
                  <a:lnTo>
                    <a:pt x="1726400" y="0"/>
                  </a:lnTo>
                  <a:lnTo>
                    <a:pt x="1956730" y="230330"/>
                  </a:lnTo>
                  <a:lnTo>
                    <a:pt x="1726400" y="460660"/>
                  </a:lnTo>
                  <a:lnTo>
                    <a:pt x="0" y="460660"/>
                  </a:lnTo>
                  <a:lnTo>
                    <a:pt x="230330" y="230330"/>
                  </a:lnTo>
                  <a:lnTo>
                    <a:pt x="0" y="0"/>
                  </a:lnTo>
                  <a:close/>
                </a:path>
              </a:pathLst>
            </a:custGeom>
            <a:solidFill>
              <a:schemeClr val="accent4">
                <a:lumMod val="40000"/>
                <a:lumOff val="60000"/>
              </a:schemeClr>
            </a:solidFill>
          </p:spPr>
          <p:style>
            <a:lnRef idx="0">
              <a:schemeClr val="lt1">
                <a:hueOff val="0"/>
                <a:satOff val="0"/>
                <a:lumOff val="0"/>
                <a:alphaOff val="0"/>
              </a:schemeClr>
            </a:lnRef>
            <a:fillRef idx="3">
              <a:scrgbClr r="0" g="0" b="0"/>
            </a:fillRef>
            <a:effectRef idx="3">
              <a:schemeClr val="accent2">
                <a:hueOff val="-363841"/>
                <a:satOff val="-20982"/>
                <a:lumOff val="2157"/>
                <a:alphaOff val="0"/>
              </a:schemeClr>
            </a:effectRef>
            <a:fontRef idx="minor">
              <a:schemeClr val="lt1"/>
            </a:fontRef>
          </p:style>
          <p:txBody>
            <a:bodyPr spcFirstLastPara="0" vert="horz" wrap="square" lIns="286337" tIns="18669" rIns="248999"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Solicitation</a:t>
              </a:r>
            </a:p>
          </p:txBody>
        </p:sp>
        <p:sp>
          <p:nvSpPr>
            <p:cNvPr id="9" name="Freeform 8"/>
            <p:cNvSpPr/>
            <p:nvPr/>
          </p:nvSpPr>
          <p:spPr>
            <a:xfrm>
              <a:off x="3464115" y="2269955"/>
              <a:ext cx="1749235" cy="464357"/>
            </a:xfrm>
            <a:custGeom>
              <a:avLst/>
              <a:gdLst>
                <a:gd name="connsiteX0" fmla="*/ 0 w 1912822"/>
                <a:gd name="connsiteY0" fmla="*/ 0 h 464357"/>
                <a:gd name="connsiteX1" fmla="*/ 1680644 w 1912822"/>
                <a:gd name="connsiteY1" fmla="*/ 0 h 464357"/>
                <a:gd name="connsiteX2" fmla="*/ 1912822 w 1912822"/>
                <a:gd name="connsiteY2" fmla="*/ 232179 h 464357"/>
                <a:gd name="connsiteX3" fmla="*/ 1680644 w 1912822"/>
                <a:gd name="connsiteY3" fmla="*/ 464357 h 464357"/>
                <a:gd name="connsiteX4" fmla="*/ 0 w 1912822"/>
                <a:gd name="connsiteY4" fmla="*/ 464357 h 464357"/>
                <a:gd name="connsiteX5" fmla="*/ 232179 w 1912822"/>
                <a:gd name="connsiteY5" fmla="*/ 232179 h 464357"/>
                <a:gd name="connsiteX6" fmla="*/ 0 w 1912822"/>
                <a:gd name="connsiteY6" fmla="*/ 0 h 46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2822" h="464357">
                  <a:moveTo>
                    <a:pt x="0" y="0"/>
                  </a:moveTo>
                  <a:lnTo>
                    <a:pt x="1680644" y="0"/>
                  </a:lnTo>
                  <a:lnTo>
                    <a:pt x="1912822" y="232179"/>
                  </a:lnTo>
                  <a:lnTo>
                    <a:pt x="1680644" y="464357"/>
                  </a:lnTo>
                  <a:lnTo>
                    <a:pt x="0" y="464357"/>
                  </a:lnTo>
                  <a:lnTo>
                    <a:pt x="232179" y="232179"/>
                  </a:lnTo>
                  <a:lnTo>
                    <a:pt x="0" y="0"/>
                  </a:lnTo>
                  <a:close/>
                </a:path>
              </a:pathLst>
            </a:custGeom>
            <a:solidFill>
              <a:schemeClr val="accent4">
                <a:lumMod val="60000"/>
                <a:lumOff val="40000"/>
              </a:schemeClr>
            </a:solidFill>
            <a:ln w="38100">
              <a:solidFill>
                <a:srgbClr val="FFFF00"/>
              </a:solidFill>
            </a:ln>
            <a:effectLst>
              <a:glow rad="101600">
                <a:schemeClr val="accent2">
                  <a:satMod val="175000"/>
                  <a:alpha val="40000"/>
                </a:schemeClr>
              </a:glow>
              <a:outerShdw blurRad="57150" dist="19050" dir="5400000" algn="ctr" rotWithShape="0">
                <a:srgbClr val="000000">
                  <a:alpha val="63000"/>
                </a:srgbClr>
              </a:outerShdw>
            </a:effectLst>
          </p:spPr>
          <p:style>
            <a:lnRef idx="0">
              <a:schemeClr val="lt1">
                <a:hueOff val="0"/>
                <a:satOff val="0"/>
                <a:lumOff val="0"/>
                <a:alphaOff val="0"/>
              </a:schemeClr>
            </a:lnRef>
            <a:fillRef idx="3">
              <a:scrgbClr r="0" g="0" b="0"/>
            </a:fillRef>
            <a:effectRef idx="3">
              <a:schemeClr val="accent2">
                <a:hueOff val="-727682"/>
                <a:satOff val="-41964"/>
                <a:lumOff val="4314"/>
                <a:alphaOff val="0"/>
              </a:schemeClr>
            </a:effectRef>
            <a:fontRef idx="minor">
              <a:schemeClr val="lt1"/>
            </a:fontRef>
          </p:style>
          <p:txBody>
            <a:bodyPr spcFirstLastPara="0" vert="horz" wrap="square" lIns="288186" tIns="18669" rIns="250847"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Evaluation</a:t>
              </a:r>
            </a:p>
          </p:txBody>
        </p:sp>
        <p:sp>
          <p:nvSpPr>
            <p:cNvPr id="10" name="Freeform 9"/>
            <p:cNvSpPr/>
            <p:nvPr/>
          </p:nvSpPr>
          <p:spPr>
            <a:xfrm>
              <a:off x="5122192" y="2273345"/>
              <a:ext cx="1488357" cy="460967"/>
            </a:xfrm>
            <a:custGeom>
              <a:avLst/>
              <a:gdLst>
                <a:gd name="connsiteX0" fmla="*/ 0 w 1585882"/>
                <a:gd name="connsiteY0" fmla="*/ 0 h 460967"/>
                <a:gd name="connsiteX1" fmla="*/ 1355399 w 1585882"/>
                <a:gd name="connsiteY1" fmla="*/ 0 h 460967"/>
                <a:gd name="connsiteX2" fmla="*/ 1585882 w 1585882"/>
                <a:gd name="connsiteY2" fmla="*/ 230484 h 460967"/>
                <a:gd name="connsiteX3" fmla="*/ 1355399 w 1585882"/>
                <a:gd name="connsiteY3" fmla="*/ 460967 h 460967"/>
                <a:gd name="connsiteX4" fmla="*/ 0 w 1585882"/>
                <a:gd name="connsiteY4" fmla="*/ 460967 h 460967"/>
                <a:gd name="connsiteX5" fmla="*/ 230484 w 1585882"/>
                <a:gd name="connsiteY5" fmla="*/ 230484 h 460967"/>
                <a:gd name="connsiteX6" fmla="*/ 0 w 1585882"/>
                <a:gd name="connsiteY6" fmla="*/ 0 h 46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882" h="460967">
                  <a:moveTo>
                    <a:pt x="0" y="0"/>
                  </a:moveTo>
                  <a:lnTo>
                    <a:pt x="1355399" y="0"/>
                  </a:lnTo>
                  <a:lnTo>
                    <a:pt x="1585882" y="230484"/>
                  </a:lnTo>
                  <a:lnTo>
                    <a:pt x="1355399" y="460967"/>
                  </a:lnTo>
                  <a:lnTo>
                    <a:pt x="0" y="460967"/>
                  </a:lnTo>
                  <a:lnTo>
                    <a:pt x="230484" y="230484"/>
                  </a:lnTo>
                  <a:lnTo>
                    <a:pt x="0" y="0"/>
                  </a:lnTo>
                  <a:close/>
                </a:path>
              </a:pathLst>
            </a:custGeom>
            <a:solidFill>
              <a:schemeClr val="accent2">
                <a:lumMod val="40000"/>
                <a:lumOff val="60000"/>
              </a:schemeClr>
            </a:solidFill>
          </p:spPr>
          <p:style>
            <a:lnRef idx="0">
              <a:schemeClr val="lt1">
                <a:hueOff val="0"/>
                <a:satOff val="0"/>
                <a:lumOff val="0"/>
                <a:alphaOff val="0"/>
              </a:schemeClr>
            </a:lnRef>
            <a:fillRef idx="3">
              <a:scrgbClr r="0" g="0" b="0"/>
            </a:fillRef>
            <a:effectRef idx="3">
              <a:schemeClr val="accent2">
                <a:hueOff val="-1091522"/>
                <a:satOff val="-62946"/>
                <a:lumOff val="6471"/>
                <a:alphaOff val="0"/>
              </a:schemeClr>
            </a:effectRef>
            <a:fontRef idx="minor">
              <a:schemeClr val="lt1"/>
            </a:fontRef>
          </p:style>
          <p:txBody>
            <a:bodyPr spcFirstLastPara="0" vert="horz" wrap="square" lIns="286491" tIns="18669" rIns="249152"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Award</a:t>
              </a:r>
              <a:endParaRPr lang="en-US" sz="2000" b="1" kern="1200">
                <a:solidFill>
                  <a:schemeClr val="accent5">
                    <a:lumMod val="50000"/>
                  </a:schemeClr>
                </a:solidFill>
                <a:latin typeface="Arial" panose="020B0604020202020204" pitchFamily="34" charset="0"/>
                <a:cs typeface="Arial" panose="020B0604020202020204" pitchFamily="34" charset="0"/>
              </a:endParaRPr>
            </a:p>
          </p:txBody>
        </p:sp>
        <p:sp>
          <p:nvSpPr>
            <p:cNvPr id="11" name="Freeform 10"/>
            <p:cNvSpPr/>
            <p:nvPr/>
          </p:nvSpPr>
          <p:spPr>
            <a:xfrm>
              <a:off x="6512501" y="2270166"/>
              <a:ext cx="2473118" cy="460967"/>
            </a:xfrm>
            <a:custGeom>
              <a:avLst/>
              <a:gdLst>
                <a:gd name="connsiteX0" fmla="*/ 0 w 2473118"/>
                <a:gd name="connsiteY0" fmla="*/ 0 h 460967"/>
                <a:gd name="connsiteX1" fmla="*/ 2242635 w 2473118"/>
                <a:gd name="connsiteY1" fmla="*/ 0 h 460967"/>
                <a:gd name="connsiteX2" fmla="*/ 2473118 w 2473118"/>
                <a:gd name="connsiteY2" fmla="*/ 230484 h 460967"/>
                <a:gd name="connsiteX3" fmla="*/ 2242635 w 2473118"/>
                <a:gd name="connsiteY3" fmla="*/ 460967 h 460967"/>
                <a:gd name="connsiteX4" fmla="*/ 0 w 2473118"/>
                <a:gd name="connsiteY4" fmla="*/ 460967 h 460967"/>
                <a:gd name="connsiteX5" fmla="*/ 230484 w 2473118"/>
                <a:gd name="connsiteY5" fmla="*/ 230484 h 460967"/>
                <a:gd name="connsiteX6" fmla="*/ 0 w 2473118"/>
                <a:gd name="connsiteY6" fmla="*/ 0 h 46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3118" h="460967">
                  <a:moveTo>
                    <a:pt x="0" y="0"/>
                  </a:moveTo>
                  <a:lnTo>
                    <a:pt x="2242635" y="0"/>
                  </a:lnTo>
                  <a:lnTo>
                    <a:pt x="2473118" y="230484"/>
                  </a:lnTo>
                  <a:lnTo>
                    <a:pt x="2242635" y="460967"/>
                  </a:lnTo>
                  <a:lnTo>
                    <a:pt x="0" y="460967"/>
                  </a:lnTo>
                  <a:lnTo>
                    <a:pt x="230484" y="230484"/>
                  </a:lnTo>
                  <a:lnTo>
                    <a:pt x="0" y="0"/>
                  </a:lnTo>
                  <a:close/>
                </a:path>
              </a:pathLst>
            </a:custGeom>
            <a:solidFill>
              <a:schemeClr val="accent2">
                <a:lumMod val="60000"/>
                <a:lumOff val="40000"/>
              </a:schemeClr>
            </a:solidFill>
          </p:spPr>
          <p:style>
            <a:lnRef idx="0">
              <a:schemeClr val="lt1">
                <a:hueOff val="0"/>
                <a:satOff val="0"/>
                <a:lumOff val="0"/>
                <a:alphaOff val="0"/>
              </a:schemeClr>
            </a:lnRef>
            <a:fillRef idx="3">
              <a:scrgbClr r="0" g="0" b="0"/>
            </a:fillRef>
            <a:effectRef idx="3">
              <a:schemeClr val="accent2">
                <a:hueOff val="-1455363"/>
                <a:satOff val="-83928"/>
                <a:lumOff val="8628"/>
                <a:alphaOff val="0"/>
              </a:schemeClr>
            </a:effectRef>
            <a:fontRef idx="minor">
              <a:schemeClr val="lt1"/>
            </a:fontRef>
          </p:style>
          <p:txBody>
            <a:bodyPr spcFirstLastPara="0" vert="horz" wrap="square" lIns="286491" tIns="18669" rIns="249152"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Contract Administration</a:t>
              </a:r>
            </a:p>
          </p:txBody>
        </p:sp>
      </p:grpSp>
    </p:spTree>
    <p:extLst>
      <p:ext uri="{BB962C8B-B14F-4D97-AF65-F5344CB8AC3E}">
        <p14:creationId xmlns:p14="http://schemas.microsoft.com/office/powerpoint/2010/main" val="16473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1000"/>
                                        <p:tgtEl>
                                          <p:spTgt spid="14">
                                            <p:txEl>
                                              <p:pRg st="1" end="1"/>
                                            </p:txEl>
                                          </p:spTgt>
                                        </p:tgtEl>
                                      </p:cBhvr>
                                    </p:animEffect>
                                    <p:anim calcmode="lin" valueType="num">
                                      <p:cBhvr>
                                        <p:cTn id="14"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Effect transition="in" filter="fade">
                                      <p:cBhvr>
                                        <p:cTn id="19" dur="1000"/>
                                        <p:tgtEl>
                                          <p:spTgt spid="14">
                                            <p:txEl>
                                              <p:pRg st="2" end="2"/>
                                            </p:txEl>
                                          </p:spTgt>
                                        </p:tgtEl>
                                      </p:cBhvr>
                                    </p:animEffect>
                                    <p:anim calcmode="lin" valueType="num">
                                      <p:cBhvr>
                                        <p:cTn id="20"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fade">
                                      <p:cBhvr>
                                        <p:cTn id="25" dur="1000"/>
                                        <p:tgtEl>
                                          <p:spTgt spid="14">
                                            <p:txEl>
                                              <p:pRg st="3" end="3"/>
                                            </p:txEl>
                                          </p:spTgt>
                                        </p:tgtEl>
                                      </p:cBhvr>
                                    </p:animEffect>
                                    <p:anim calcmode="lin" valueType="num">
                                      <p:cBhvr>
                                        <p:cTn id="26"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bldLvl="2"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8218E3E-A323-438B-9AC8-F16F8C5BB8C1}" type="slidenum">
              <a:rPr lang="en-US" smtClean="0"/>
              <a:pPr/>
              <a:t>9</a:t>
            </a:fld>
            <a:endParaRPr lang="en-US"/>
          </a:p>
        </p:txBody>
      </p:sp>
      <p:sp>
        <p:nvSpPr>
          <p:cNvPr id="2" name="Title 1"/>
          <p:cNvSpPr>
            <a:spLocks noGrp="1"/>
          </p:cNvSpPr>
          <p:nvPr>
            <p:ph type="title"/>
          </p:nvPr>
        </p:nvSpPr>
        <p:spPr/>
        <p:txBody>
          <a:bodyPr/>
          <a:lstStyle/>
          <a:p>
            <a:r>
              <a:rPr lang="en-US"/>
              <a:t>Contracting Process</a:t>
            </a:r>
          </a:p>
        </p:txBody>
      </p:sp>
      <p:sp>
        <p:nvSpPr>
          <p:cNvPr id="14" name="TextBox 13"/>
          <p:cNvSpPr txBox="1"/>
          <p:nvPr/>
        </p:nvSpPr>
        <p:spPr bwMode="auto">
          <a:xfrm>
            <a:off x="411234" y="1710045"/>
            <a:ext cx="8644056" cy="4776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spcCol="457200" rtlCol="0">
            <a:spAutoFit/>
          </a:bodyPr>
          <a:lstStyle/>
          <a:p>
            <a:pPr marL="342900" indent="-342900">
              <a:spcBef>
                <a:spcPct val="20000"/>
              </a:spcBef>
              <a:spcAft>
                <a:spcPts val="600"/>
              </a:spcAft>
              <a:buClr>
                <a:srgbClr val="003399"/>
              </a:buClr>
              <a:buSzPct val="120000"/>
              <a:buFont typeface="Wingdings" panose="05000000000000000000" pitchFamily="2" charset="2"/>
              <a:buChar char="§"/>
            </a:pPr>
            <a:r>
              <a:rPr lang="en-US">
                <a:latin typeface="Arial" panose="020B0604020202020204" pitchFamily="34" charset="0"/>
                <a:cs typeface="Arial" panose="020B0604020202020204" pitchFamily="34" charset="0"/>
              </a:rPr>
              <a:t>The Government intends to award without discussions with offerors, but reserves the right to conduct discussions if determined to be in the best interest of the Government.</a:t>
            </a:r>
          </a:p>
          <a:p>
            <a:pPr marL="342900" indent="-342900">
              <a:spcBef>
                <a:spcPct val="20000"/>
              </a:spcBef>
              <a:spcAft>
                <a:spcPts val="600"/>
              </a:spcAft>
              <a:buClr>
                <a:srgbClr val="003399"/>
              </a:buClr>
              <a:buSzPct val="120000"/>
              <a:buFont typeface="Wingdings" panose="05000000000000000000" pitchFamily="2" charset="2"/>
              <a:buChar char="§"/>
            </a:pPr>
            <a:r>
              <a:rPr lang="en-US">
                <a:latin typeface="Arial" panose="020B0604020202020204" pitchFamily="34" charset="0"/>
                <a:cs typeface="Arial" panose="020B0604020202020204" pitchFamily="34" charset="0"/>
              </a:rPr>
              <a:t>Award will be made to the responsible </a:t>
            </a:r>
            <a:r>
              <a:rPr lang="en-US" err="1">
                <a:latin typeface="Arial" panose="020B0604020202020204" pitchFamily="34" charset="0"/>
                <a:cs typeface="Arial" panose="020B0604020202020204" pitchFamily="34" charset="0"/>
              </a:rPr>
              <a:t>offeror</a:t>
            </a:r>
            <a:r>
              <a:rPr lang="en-US">
                <a:latin typeface="Arial" panose="020B0604020202020204" pitchFamily="34" charset="0"/>
                <a:cs typeface="Arial" panose="020B0604020202020204" pitchFamily="34" charset="0"/>
              </a:rPr>
              <a:t> who submits a technically acceptable proposal that conforms to the requirements of the solicitation, and the contracting officer has no reason to believe would be likely to offer other than fair and reasonable pricing.</a:t>
            </a:r>
          </a:p>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Standard Form 26 (SF 26):</a:t>
            </a:r>
            <a:r>
              <a:rPr lang="en-US">
                <a:latin typeface="Arial" panose="020B0604020202020204" pitchFamily="34" charset="0"/>
                <a:cs typeface="Arial" panose="020B0604020202020204" pitchFamily="34" charset="0"/>
              </a:rPr>
              <a:t> Successful </a:t>
            </a:r>
            <a:r>
              <a:rPr lang="en-US" err="1">
                <a:latin typeface="Arial" panose="020B0604020202020204" pitchFamily="34" charset="0"/>
                <a:cs typeface="Arial" panose="020B0604020202020204" pitchFamily="34" charset="0"/>
              </a:rPr>
              <a:t>offeror</a:t>
            </a:r>
            <a:r>
              <a:rPr lang="en-US">
                <a:latin typeface="Arial" panose="020B0604020202020204" pitchFamily="34" charset="0"/>
                <a:cs typeface="Arial" panose="020B0604020202020204" pitchFamily="34" charset="0"/>
              </a:rPr>
              <a:t> needs to sign the SF26 and return back to the contracting office. A fully executed contract signed by the Contracting Officer will be issued to the awardee.</a:t>
            </a:r>
          </a:p>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Unsuccessful Notice:</a:t>
            </a:r>
            <a:r>
              <a:rPr lang="en-US">
                <a:latin typeface="Arial" panose="020B0604020202020204" pitchFamily="34" charset="0"/>
                <a:cs typeface="Arial" panose="020B0604020202020204" pitchFamily="34" charset="0"/>
              </a:rPr>
              <a:t> A written notification will be provided via Email to Contractors whose proposal was not selected for award.</a:t>
            </a:r>
          </a:p>
          <a:p>
            <a:pPr marL="342900" indent="-342900">
              <a:spcBef>
                <a:spcPct val="20000"/>
              </a:spcBef>
              <a:spcAft>
                <a:spcPts val="600"/>
              </a:spcAft>
              <a:buClr>
                <a:srgbClr val="003399"/>
              </a:buClr>
              <a:buSzPct val="120000"/>
              <a:buFont typeface="Wingdings" panose="05000000000000000000" pitchFamily="2" charset="2"/>
              <a:buChar char="§"/>
            </a:pPr>
            <a:r>
              <a:rPr lang="en-US" b="1">
                <a:latin typeface="Arial" panose="020B0604020202020204" pitchFamily="34" charset="0"/>
                <a:cs typeface="Arial" panose="020B0604020202020204" pitchFamily="34" charset="0"/>
              </a:rPr>
              <a:t>Payment: </a:t>
            </a:r>
            <a:r>
              <a:rPr lang="en-US">
                <a:latin typeface="Arial" panose="020B0604020202020204" pitchFamily="34" charset="0"/>
                <a:cs typeface="Arial" panose="020B0604020202020204" pitchFamily="34" charset="0"/>
              </a:rPr>
              <a:t>Payment information will be provided under Section G-Contract Administration Data of the resulting contract. It will be processed in the currency used in the proposal and contract, usually within 30 days after receipt of invoice. </a:t>
            </a:r>
          </a:p>
        </p:txBody>
      </p:sp>
      <p:grpSp>
        <p:nvGrpSpPr>
          <p:cNvPr id="6" name="Group 5"/>
          <p:cNvGrpSpPr/>
          <p:nvPr/>
        </p:nvGrpSpPr>
        <p:grpSpPr>
          <a:xfrm>
            <a:off x="292280" y="1181299"/>
            <a:ext cx="8693339" cy="467163"/>
            <a:chOff x="292280" y="2267149"/>
            <a:chExt cx="8693339" cy="467163"/>
          </a:xfrm>
        </p:grpSpPr>
        <p:sp>
          <p:nvSpPr>
            <p:cNvPr id="7" name="Freeform 6"/>
            <p:cNvSpPr/>
            <p:nvPr/>
          </p:nvSpPr>
          <p:spPr>
            <a:xfrm>
              <a:off x="292280" y="2267599"/>
              <a:ext cx="1644470" cy="459759"/>
            </a:xfrm>
            <a:custGeom>
              <a:avLst/>
              <a:gdLst>
                <a:gd name="connsiteX0" fmla="*/ 0 w 1665718"/>
                <a:gd name="connsiteY0" fmla="*/ 0 h 459759"/>
                <a:gd name="connsiteX1" fmla="*/ 1435839 w 1665718"/>
                <a:gd name="connsiteY1" fmla="*/ 0 h 459759"/>
                <a:gd name="connsiteX2" fmla="*/ 1665718 w 1665718"/>
                <a:gd name="connsiteY2" fmla="*/ 229880 h 459759"/>
                <a:gd name="connsiteX3" fmla="*/ 1435839 w 1665718"/>
                <a:gd name="connsiteY3" fmla="*/ 459759 h 459759"/>
                <a:gd name="connsiteX4" fmla="*/ 0 w 1665718"/>
                <a:gd name="connsiteY4" fmla="*/ 459759 h 459759"/>
                <a:gd name="connsiteX5" fmla="*/ 229880 w 1665718"/>
                <a:gd name="connsiteY5" fmla="*/ 229880 h 459759"/>
                <a:gd name="connsiteX6" fmla="*/ 0 w 1665718"/>
                <a:gd name="connsiteY6" fmla="*/ 0 h 45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5718" h="459759">
                  <a:moveTo>
                    <a:pt x="0" y="0"/>
                  </a:moveTo>
                  <a:lnTo>
                    <a:pt x="1435839" y="0"/>
                  </a:lnTo>
                  <a:lnTo>
                    <a:pt x="1665718" y="229880"/>
                  </a:lnTo>
                  <a:lnTo>
                    <a:pt x="1435839" y="459759"/>
                  </a:lnTo>
                  <a:lnTo>
                    <a:pt x="0" y="459759"/>
                  </a:lnTo>
                  <a:lnTo>
                    <a:pt x="229880" y="229880"/>
                  </a:lnTo>
                  <a:lnTo>
                    <a:pt x="0" y="0"/>
                  </a:lnTo>
                  <a:close/>
                </a:path>
              </a:pathLst>
            </a:custGeom>
            <a:solidFill>
              <a:schemeClr val="accent4">
                <a:lumMod val="20000"/>
                <a:lumOff val="80000"/>
              </a:schemeClr>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277886" tIns="16002" rIns="245881" bIns="16002" numCol="1" spcCol="1270" anchor="ctr" anchorCtr="0">
              <a:noAutofit/>
            </a:bodyPr>
            <a:lstStyle/>
            <a:p>
              <a:pPr lvl="0" algn="ctr" defTabSz="533400">
                <a:lnSpc>
                  <a:spcPct val="90000"/>
                </a:lnSpc>
                <a:spcBef>
                  <a:spcPct val="0"/>
                </a:spcBef>
                <a:spcAft>
                  <a:spcPct val="35000"/>
                </a:spcAft>
              </a:pPr>
              <a:r>
                <a:rPr lang="en-US" sz="1200" b="1" kern="1200">
                  <a:solidFill>
                    <a:schemeClr val="accent5">
                      <a:lumMod val="50000"/>
                    </a:schemeClr>
                  </a:solidFill>
                  <a:latin typeface="Arial" panose="020B0604020202020204" pitchFamily="34" charset="0"/>
                  <a:cs typeface="Arial" panose="020B0604020202020204" pitchFamily="34" charset="0"/>
                </a:rPr>
                <a:t>Acquisition Planning</a:t>
              </a:r>
            </a:p>
          </p:txBody>
        </p:sp>
        <p:sp>
          <p:nvSpPr>
            <p:cNvPr id="8" name="Freeform 7"/>
            <p:cNvSpPr/>
            <p:nvPr/>
          </p:nvSpPr>
          <p:spPr>
            <a:xfrm>
              <a:off x="1842408" y="2267149"/>
              <a:ext cx="1729656" cy="460660"/>
            </a:xfrm>
            <a:custGeom>
              <a:avLst/>
              <a:gdLst>
                <a:gd name="connsiteX0" fmla="*/ 0 w 1956730"/>
                <a:gd name="connsiteY0" fmla="*/ 0 h 460660"/>
                <a:gd name="connsiteX1" fmla="*/ 1726400 w 1956730"/>
                <a:gd name="connsiteY1" fmla="*/ 0 h 460660"/>
                <a:gd name="connsiteX2" fmla="*/ 1956730 w 1956730"/>
                <a:gd name="connsiteY2" fmla="*/ 230330 h 460660"/>
                <a:gd name="connsiteX3" fmla="*/ 1726400 w 1956730"/>
                <a:gd name="connsiteY3" fmla="*/ 460660 h 460660"/>
                <a:gd name="connsiteX4" fmla="*/ 0 w 1956730"/>
                <a:gd name="connsiteY4" fmla="*/ 460660 h 460660"/>
                <a:gd name="connsiteX5" fmla="*/ 230330 w 1956730"/>
                <a:gd name="connsiteY5" fmla="*/ 230330 h 460660"/>
                <a:gd name="connsiteX6" fmla="*/ 0 w 1956730"/>
                <a:gd name="connsiteY6" fmla="*/ 0 h 46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730" h="460660">
                  <a:moveTo>
                    <a:pt x="0" y="0"/>
                  </a:moveTo>
                  <a:lnTo>
                    <a:pt x="1726400" y="0"/>
                  </a:lnTo>
                  <a:lnTo>
                    <a:pt x="1956730" y="230330"/>
                  </a:lnTo>
                  <a:lnTo>
                    <a:pt x="1726400" y="460660"/>
                  </a:lnTo>
                  <a:lnTo>
                    <a:pt x="0" y="460660"/>
                  </a:lnTo>
                  <a:lnTo>
                    <a:pt x="230330" y="230330"/>
                  </a:lnTo>
                  <a:lnTo>
                    <a:pt x="0" y="0"/>
                  </a:lnTo>
                  <a:close/>
                </a:path>
              </a:pathLst>
            </a:custGeom>
            <a:solidFill>
              <a:schemeClr val="accent4">
                <a:lumMod val="40000"/>
                <a:lumOff val="60000"/>
              </a:schemeClr>
            </a:solidFill>
          </p:spPr>
          <p:style>
            <a:lnRef idx="0">
              <a:schemeClr val="lt1">
                <a:hueOff val="0"/>
                <a:satOff val="0"/>
                <a:lumOff val="0"/>
                <a:alphaOff val="0"/>
              </a:schemeClr>
            </a:lnRef>
            <a:fillRef idx="3">
              <a:scrgbClr r="0" g="0" b="0"/>
            </a:fillRef>
            <a:effectRef idx="3">
              <a:schemeClr val="accent2">
                <a:hueOff val="-363841"/>
                <a:satOff val="-20982"/>
                <a:lumOff val="2157"/>
                <a:alphaOff val="0"/>
              </a:schemeClr>
            </a:effectRef>
            <a:fontRef idx="minor">
              <a:schemeClr val="lt1"/>
            </a:fontRef>
          </p:style>
          <p:txBody>
            <a:bodyPr spcFirstLastPara="0" vert="horz" wrap="square" lIns="286337" tIns="18669" rIns="248999"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Solicitation</a:t>
              </a:r>
            </a:p>
          </p:txBody>
        </p:sp>
        <p:sp>
          <p:nvSpPr>
            <p:cNvPr id="9" name="Freeform 8"/>
            <p:cNvSpPr/>
            <p:nvPr/>
          </p:nvSpPr>
          <p:spPr>
            <a:xfrm>
              <a:off x="3464115" y="2269955"/>
              <a:ext cx="1749235" cy="464357"/>
            </a:xfrm>
            <a:custGeom>
              <a:avLst/>
              <a:gdLst>
                <a:gd name="connsiteX0" fmla="*/ 0 w 1912822"/>
                <a:gd name="connsiteY0" fmla="*/ 0 h 464357"/>
                <a:gd name="connsiteX1" fmla="*/ 1680644 w 1912822"/>
                <a:gd name="connsiteY1" fmla="*/ 0 h 464357"/>
                <a:gd name="connsiteX2" fmla="*/ 1912822 w 1912822"/>
                <a:gd name="connsiteY2" fmla="*/ 232179 h 464357"/>
                <a:gd name="connsiteX3" fmla="*/ 1680644 w 1912822"/>
                <a:gd name="connsiteY3" fmla="*/ 464357 h 464357"/>
                <a:gd name="connsiteX4" fmla="*/ 0 w 1912822"/>
                <a:gd name="connsiteY4" fmla="*/ 464357 h 464357"/>
                <a:gd name="connsiteX5" fmla="*/ 232179 w 1912822"/>
                <a:gd name="connsiteY5" fmla="*/ 232179 h 464357"/>
                <a:gd name="connsiteX6" fmla="*/ 0 w 1912822"/>
                <a:gd name="connsiteY6" fmla="*/ 0 h 46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2822" h="464357">
                  <a:moveTo>
                    <a:pt x="0" y="0"/>
                  </a:moveTo>
                  <a:lnTo>
                    <a:pt x="1680644" y="0"/>
                  </a:lnTo>
                  <a:lnTo>
                    <a:pt x="1912822" y="232179"/>
                  </a:lnTo>
                  <a:lnTo>
                    <a:pt x="1680644" y="464357"/>
                  </a:lnTo>
                  <a:lnTo>
                    <a:pt x="0" y="464357"/>
                  </a:lnTo>
                  <a:lnTo>
                    <a:pt x="232179" y="232179"/>
                  </a:lnTo>
                  <a:lnTo>
                    <a:pt x="0" y="0"/>
                  </a:lnTo>
                  <a:close/>
                </a:path>
              </a:pathLst>
            </a:custGeom>
            <a:solidFill>
              <a:schemeClr val="accent4">
                <a:lumMod val="60000"/>
                <a:lumOff val="40000"/>
              </a:schemeClr>
            </a:solidFill>
          </p:spPr>
          <p:style>
            <a:lnRef idx="0">
              <a:schemeClr val="lt1">
                <a:hueOff val="0"/>
                <a:satOff val="0"/>
                <a:lumOff val="0"/>
                <a:alphaOff val="0"/>
              </a:schemeClr>
            </a:lnRef>
            <a:fillRef idx="3">
              <a:scrgbClr r="0" g="0" b="0"/>
            </a:fillRef>
            <a:effectRef idx="3">
              <a:schemeClr val="accent2">
                <a:hueOff val="-727682"/>
                <a:satOff val="-41964"/>
                <a:lumOff val="4314"/>
                <a:alphaOff val="0"/>
              </a:schemeClr>
            </a:effectRef>
            <a:fontRef idx="minor">
              <a:schemeClr val="lt1"/>
            </a:fontRef>
          </p:style>
          <p:txBody>
            <a:bodyPr spcFirstLastPara="0" vert="horz" wrap="square" lIns="288186" tIns="18669" rIns="250847"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Evaluation</a:t>
              </a:r>
            </a:p>
          </p:txBody>
        </p:sp>
        <p:sp>
          <p:nvSpPr>
            <p:cNvPr id="10" name="Freeform 9"/>
            <p:cNvSpPr/>
            <p:nvPr/>
          </p:nvSpPr>
          <p:spPr>
            <a:xfrm>
              <a:off x="5122192" y="2273345"/>
              <a:ext cx="1488357" cy="460967"/>
            </a:xfrm>
            <a:custGeom>
              <a:avLst/>
              <a:gdLst>
                <a:gd name="connsiteX0" fmla="*/ 0 w 1585882"/>
                <a:gd name="connsiteY0" fmla="*/ 0 h 460967"/>
                <a:gd name="connsiteX1" fmla="*/ 1355399 w 1585882"/>
                <a:gd name="connsiteY1" fmla="*/ 0 h 460967"/>
                <a:gd name="connsiteX2" fmla="*/ 1585882 w 1585882"/>
                <a:gd name="connsiteY2" fmla="*/ 230484 h 460967"/>
                <a:gd name="connsiteX3" fmla="*/ 1355399 w 1585882"/>
                <a:gd name="connsiteY3" fmla="*/ 460967 h 460967"/>
                <a:gd name="connsiteX4" fmla="*/ 0 w 1585882"/>
                <a:gd name="connsiteY4" fmla="*/ 460967 h 460967"/>
                <a:gd name="connsiteX5" fmla="*/ 230484 w 1585882"/>
                <a:gd name="connsiteY5" fmla="*/ 230484 h 460967"/>
                <a:gd name="connsiteX6" fmla="*/ 0 w 1585882"/>
                <a:gd name="connsiteY6" fmla="*/ 0 h 46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882" h="460967">
                  <a:moveTo>
                    <a:pt x="0" y="0"/>
                  </a:moveTo>
                  <a:lnTo>
                    <a:pt x="1355399" y="0"/>
                  </a:lnTo>
                  <a:lnTo>
                    <a:pt x="1585882" y="230484"/>
                  </a:lnTo>
                  <a:lnTo>
                    <a:pt x="1355399" y="460967"/>
                  </a:lnTo>
                  <a:lnTo>
                    <a:pt x="0" y="460967"/>
                  </a:lnTo>
                  <a:lnTo>
                    <a:pt x="230484" y="230484"/>
                  </a:lnTo>
                  <a:lnTo>
                    <a:pt x="0" y="0"/>
                  </a:lnTo>
                  <a:close/>
                </a:path>
              </a:pathLst>
            </a:custGeom>
            <a:solidFill>
              <a:schemeClr val="accent2">
                <a:lumMod val="40000"/>
                <a:lumOff val="60000"/>
              </a:schemeClr>
            </a:solidFill>
            <a:ln w="38100">
              <a:solidFill>
                <a:srgbClr val="FFFF00"/>
              </a:solidFill>
            </a:ln>
            <a:effectLst>
              <a:glow rad="101600">
                <a:schemeClr val="accent2">
                  <a:satMod val="175000"/>
                  <a:alpha val="40000"/>
                </a:schemeClr>
              </a:glow>
              <a:outerShdw blurRad="57150" dist="19050" dir="5400000" algn="ctr" rotWithShape="0">
                <a:srgbClr val="000000">
                  <a:alpha val="63000"/>
                </a:srgbClr>
              </a:outerShdw>
            </a:effectLst>
          </p:spPr>
          <p:style>
            <a:lnRef idx="0">
              <a:schemeClr val="lt1">
                <a:hueOff val="0"/>
                <a:satOff val="0"/>
                <a:lumOff val="0"/>
                <a:alphaOff val="0"/>
              </a:schemeClr>
            </a:lnRef>
            <a:fillRef idx="3">
              <a:scrgbClr r="0" g="0" b="0"/>
            </a:fillRef>
            <a:effectRef idx="3">
              <a:schemeClr val="accent2">
                <a:hueOff val="-1091522"/>
                <a:satOff val="-62946"/>
                <a:lumOff val="6471"/>
                <a:alphaOff val="0"/>
              </a:schemeClr>
            </a:effectRef>
            <a:fontRef idx="minor">
              <a:schemeClr val="lt1"/>
            </a:fontRef>
          </p:style>
          <p:txBody>
            <a:bodyPr spcFirstLastPara="0" vert="horz" wrap="square" lIns="286491" tIns="18669" rIns="249152"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Award</a:t>
              </a:r>
              <a:endParaRPr lang="en-US" sz="2000" b="1" kern="1200">
                <a:solidFill>
                  <a:schemeClr val="accent5">
                    <a:lumMod val="50000"/>
                  </a:schemeClr>
                </a:solidFill>
                <a:latin typeface="Arial" panose="020B0604020202020204" pitchFamily="34" charset="0"/>
                <a:cs typeface="Arial" panose="020B0604020202020204" pitchFamily="34" charset="0"/>
              </a:endParaRPr>
            </a:p>
          </p:txBody>
        </p:sp>
        <p:sp>
          <p:nvSpPr>
            <p:cNvPr id="11" name="Freeform 10"/>
            <p:cNvSpPr/>
            <p:nvPr/>
          </p:nvSpPr>
          <p:spPr>
            <a:xfrm>
              <a:off x="6512501" y="2270166"/>
              <a:ext cx="2473118" cy="460967"/>
            </a:xfrm>
            <a:custGeom>
              <a:avLst/>
              <a:gdLst>
                <a:gd name="connsiteX0" fmla="*/ 0 w 2473118"/>
                <a:gd name="connsiteY0" fmla="*/ 0 h 460967"/>
                <a:gd name="connsiteX1" fmla="*/ 2242635 w 2473118"/>
                <a:gd name="connsiteY1" fmla="*/ 0 h 460967"/>
                <a:gd name="connsiteX2" fmla="*/ 2473118 w 2473118"/>
                <a:gd name="connsiteY2" fmla="*/ 230484 h 460967"/>
                <a:gd name="connsiteX3" fmla="*/ 2242635 w 2473118"/>
                <a:gd name="connsiteY3" fmla="*/ 460967 h 460967"/>
                <a:gd name="connsiteX4" fmla="*/ 0 w 2473118"/>
                <a:gd name="connsiteY4" fmla="*/ 460967 h 460967"/>
                <a:gd name="connsiteX5" fmla="*/ 230484 w 2473118"/>
                <a:gd name="connsiteY5" fmla="*/ 230484 h 460967"/>
                <a:gd name="connsiteX6" fmla="*/ 0 w 2473118"/>
                <a:gd name="connsiteY6" fmla="*/ 0 h 46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3118" h="460967">
                  <a:moveTo>
                    <a:pt x="0" y="0"/>
                  </a:moveTo>
                  <a:lnTo>
                    <a:pt x="2242635" y="0"/>
                  </a:lnTo>
                  <a:lnTo>
                    <a:pt x="2473118" y="230484"/>
                  </a:lnTo>
                  <a:lnTo>
                    <a:pt x="2242635" y="460967"/>
                  </a:lnTo>
                  <a:lnTo>
                    <a:pt x="0" y="460967"/>
                  </a:lnTo>
                  <a:lnTo>
                    <a:pt x="230484" y="230484"/>
                  </a:lnTo>
                  <a:lnTo>
                    <a:pt x="0" y="0"/>
                  </a:lnTo>
                  <a:close/>
                </a:path>
              </a:pathLst>
            </a:custGeom>
            <a:solidFill>
              <a:schemeClr val="accent2">
                <a:lumMod val="60000"/>
                <a:lumOff val="40000"/>
              </a:schemeClr>
            </a:solidFill>
          </p:spPr>
          <p:style>
            <a:lnRef idx="0">
              <a:schemeClr val="lt1">
                <a:hueOff val="0"/>
                <a:satOff val="0"/>
                <a:lumOff val="0"/>
                <a:alphaOff val="0"/>
              </a:schemeClr>
            </a:lnRef>
            <a:fillRef idx="3">
              <a:scrgbClr r="0" g="0" b="0"/>
            </a:fillRef>
            <a:effectRef idx="3">
              <a:schemeClr val="accent2">
                <a:hueOff val="-1455363"/>
                <a:satOff val="-83928"/>
                <a:lumOff val="8628"/>
                <a:alphaOff val="0"/>
              </a:schemeClr>
            </a:effectRef>
            <a:fontRef idx="minor">
              <a:schemeClr val="lt1"/>
            </a:fontRef>
          </p:style>
          <p:txBody>
            <a:bodyPr spcFirstLastPara="0" vert="horz" wrap="square" lIns="286491" tIns="18669" rIns="249152" bIns="18669" numCol="1" spcCol="1270" anchor="ctr" anchorCtr="0">
              <a:noAutofit/>
            </a:bodyPr>
            <a:lstStyle/>
            <a:p>
              <a:pPr lvl="0" algn="ctr" defTabSz="622300">
                <a:lnSpc>
                  <a:spcPct val="90000"/>
                </a:lnSpc>
                <a:spcBef>
                  <a:spcPct val="0"/>
                </a:spcBef>
                <a:spcAft>
                  <a:spcPct val="35000"/>
                </a:spcAft>
              </a:pPr>
              <a:r>
                <a:rPr lang="en-US" sz="1400" b="1" kern="1200">
                  <a:solidFill>
                    <a:schemeClr val="accent5">
                      <a:lumMod val="50000"/>
                    </a:schemeClr>
                  </a:solidFill>
                  <a:latin typeface="Arial" panose="020B0604020202020204" pitchFamily="34" charset="0"/>
                  <a:cs typeface="Arial" panose="020B0604020202020204" pitchFamily="34" charset="0"/>
                </a:rPr>
                <a:t>Contract Administration</a:t>
              </a:r>
            </a:p>
          </p:txBody>
        </p:sp>
      </p:grpSp>
    </p:spTree>
    <p:extLst>
      <p:ext uri="{BB962C8B-B14F-4D97-AF65-F5344CB8AC3E}">
        <p14:creationId xmlns:p14="http://schemas.microsoft.com/office/powerpoint/2010/main" val="34277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1000"/>
                                        <p:tgtEl>
                                          <p:spTgt spid="14">
                                            <p:txEl>
                                              <p:pRg st="1" end="1"/>
                                            </p:txEl>
                                          </p:spTgt>
                                        </p:tgtEl>
                                      </p:cBhvr>
                                    </p:animEffect>
                                    <p:anim calcmode="lin" valueType="num">
                                      <p:cBhvr>
                                        <p:cTn id="14"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Effect transition="in" filter="fade">
                                      <p:cBhvr>
                                        <p:cTn id="19" dur="1000"/>
                                        <p:tgtEl>
                                          <p:spTgt spid="14">
                                            <p:txEl>
                                              <p:pRg st="2" end="2"/>
                                            </p:txEl>
                                          </p:spTgt>
                                        </p:tgtEl>
                                      </p:cBhvr>
                                    </p:animEffect>
                                    <p:anim calcmode="lin" valueType="num">
                                      <p:cBhvr>
                                        <p:cTn id="20"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fade">
                                      <p:cBhvr>
                                        <p:cTn id="25" dur="1000"/>
                                        <p:tgtEl>
                                          <p:spTgt spid="14">
                                            <p:txEl>
                                              <p:pRg st="3" end="3"/>
                                            </p:txEl>
                                          </p:spTgt>
                                        </p:tgtEl>
                                      </p:cBhvr>
                                    </p:animEffect>
                                    <p:anim calcmode="lin" valueType="num">
                                      <p:cBhvr>
                                        <p:cTn id="26"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Effect transition="in" filter="fade">
                                      <p:cBhvr>
                                        <p:cTn id="31" dur="1000"/>
                                        <p:tgtEl>
                                          <p:spTgt spid="14">
                                            <p:txEl>
                                              <p:pRg st="4" end="4"/>
                                            </p:txEl>
                                          </p:spTgt>
                                        </p:tgtEl>
                                      </p:cBhvr>
                                    </p:animEffect>
                                    <p:anim calcmode="lin" valueType="num">
                                      <p:cBhvr>
                                        <p:cTn id="32"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bldLvl="2" advAuto="0"/>
    </p:bldLst>
  </p:timing>
</p:sld>
</file>

<file path=ppt/theme/theme1.xml><?xml version="1.0" encoding="utf-8"?>
<a:theme xmlns:a="http://schemas.openxmlformats.org/drawingml/2006/main" name="Cover/Title P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lIns="91391" tIns="45695" rIns="91391" bIns="45695" anchor="ctr"/>
      <a:lstStyle>
        <a:defPPr algn="l" eaLnBrk="1" fontAlgn="auto" hangingPunct="1">
          <a:spcBef>
            <a:spcPts val="0"/>
          </a:spcBef>
          <a:spcAft>
            <a:spcPts val="0"/>
          </a:spcAft>
          <a:defRPr sz="1800" b="0" i="1" dirty="0" smtClean="0">
            <a:solidFill>
              <a:schemeClr val="bg2">
                <a:lumMod val="50000"/>
              </a:schemeClr>
            </a:solidFill>
            <a:latin typeface="Franklin Gothic Demi" panose="020B0703020102020204" pitchFamily="34"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ritime Map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nchor="b"/>
      <a:lstStyle>
        <a:defPPr>
          <a:lnSpc>
            <a:spcPts val="2100"/>
          </a:lnSpc>
          <a:buFont typeface="Arial" panose="020B0604020202020204" pitchFamily="34" charset="0"/>
          <a:buNone/>
          <a:defRPr sz="2400" dirty="0" smtClean="0">
            <a:latin typeface="Franklin Gothic Demi" panose="020B07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square" numCol="1" spcCol="457200">
        <a:spAutoFit/>
      </a:bodyPr>
      <a:lstStyle>
        <a:defPPr marL="171450" indent="-171450" eaLnBrk="1" hangingPunct="1">
          <a:lnSpc>
            <a:spcPts val="1500"/>
          </a:lnSpc>
          <a:spcBef>
            <a:spcPct val="20000"/>
          </a:spcBef>
          <a:spcAft>
            <a:spcPts val="800"/>
          </a:spcAft>
          <a:buClr>
            <a:srgbClr val="003399"/>
          </a:buClr>
          <a:buSzPct val="120000"/>
          <a:buFont typeface="Wingdings" panose="05000000000000000000" pitchFamily="2" charset="2"/>
          <a:buChar char="§"/>
          <a:defRPr sz="1200" dirty="0" smtClean="0">
            <a:latin typeface="Franklin Gothic Book" panose="020B05030201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032F3C7D1D7E4B9A5C69B4C164F040" ma:contentTypeVersion="13" ma:contentTypeDescription="Create a new document." ma:contentTypeScope="" ma:versionID="375e49de20ae7f202c307a1bd38b28f1">
  <xsd:schema xmlns:xsd="http://www.w3.org/2001/XMLSchema" xmlns:xs="http://www.w3.org/2001/XMLSchema" xmlns:p="http://schemas.microsoft.com/office/2006/metadata/properties" xmlns:ns2="70aed978-1a13-4d3e-b00e-ccef01c268d8" xmlns:ns3="a176f8c4-1a0f-489e-9c8d-9e882f186c72" targetNamespace="http://schemas.microsoft.com/office/2006/metadata/properties" ma:root="true" ma:fieldsID="5dbdc12ef99ed6723e50ef481026b586" ns2:_="" ns3:_="">
    <xsd:import namespace="70aed978-1a13-4d3e-b00e-ccef01c268d8"/>
    <xsd:import namespace="a176f8c4-1a0f-489e-9c8d-9e882f186c7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aed978-1a13-4d3e-b00e-ccef01c268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cef215b-19b7-4691-95f4-27d2fe62d5df"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76f8c4-1a0f-489e-9c8d-9e882f186c7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7e5738e-272d-4699-9940-f567f477a545}" ma:internalName="TaxCatchAll" ma:showField="CatchAllData" ma:web="a176f8c4-1a0f-489e-9c8d-9e882f186c7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0aed978-1a13-4d3e-b00e-ccef01c268d8">
      <Terms xmlns="http://schemas.microsoft.com/office/infopath/2007/PartnerControls"/>
    </lcf76f155ced4ddcb4097134ff3c332f>
    <TaxCatchAll xmlns="a176f8c4-1a0f-489e-9c8d-9e882f186c7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FB3EB6-166E-4CD9-BC19-17FB9736A73B}">
  <ds:schemaRefs>
    <ds:schemaRef ds:uri="70aed978-1a13-4d3e-b00e-ccef01c268d8"/>
    <ds:schemaRef ds:uri="a176f8c4-1a0f-489e-9c8d-9e882f186c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336B4A7-6417-4486-9B5A-06667EBEBABD}">
  <ds:schemaRefs>
    <ds:schemaRef ds:uri="30e15a99-2787-4658-9a49-e1375a37af84"/>
    <ds:schemaRef ds:uri="70aed978-1a13-4d3e-b00e-ccef01c268d8"/>
    <ds:schemaRef ds:uri="a176f8c4-1a0f-489e-9c8d-9e882f186c7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FA7EF5F-8038-4F43-8668-D9399318AE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16</Slides>
  <Notes>15</Notes>
  <HiddenSlides>0</HiddenSlides>
  <ScaleCrop>false</ScaleCrop>
  <HeadingPairs>
    <vt:vector size="4" baseType="variant">
      <vt:variant>
        <vt:lpstr>Theme</vt:lpstr>
      </vt:variant>
      <vt:variant>
        <vt:i4>4</vt:i4>
      </vt:variant>
      <vt:variant>
        <vt:lpstr>Slide Titles</vt:lpstr>
      </vt:variant>
      <vt:variant>
        <vt:i4>16</vt:i4>
      </vt:variant>
    </vt:vector>
  </HeadingPairs>
  <TitlesOfParts>
    <vt:vector size="20" baseType="lpstr">
      <vt:lpstr>Cover/Title Page</vt:lpstr>
      <vt:lpstr>Maritime Map Slide</vt:lpstr>
      <vt:lpstr>Content Slide</vt:lpstr>
      <vt:lpstr>Custom Design</vt:lpstr>
      <vt:lpstr>PowerPoint Presentation</vt:lpstr>
      <vt:lpstr>Contracting Process</vt:lpstr>
      <vt:lpstr>Contracting Process</vt:lpstr>
      <vt:lpstr>Contracting Process</vt:lpstr>
      <vt:lpstr>Contracting Process</vt:lpstr>
      <vt:lpstr>Contracting Process</vt:lpstr>
      <vt:lpstr>Contracting Process</vt:lpstr>
      <vt:lpstr>Contracting Process</vt:lpstr>
      <vt:lpstr>Contracting Process</vt:lpstr>
      <vt:lpstr>Contracting Process</vt:lpstr>
      <vt:lpstr>MSRA/ABR Program</vt:lpstr>
      <vt:lpstr>MSRA/ABR Program</vt:lpstr>
      <vt:lpstr>MSRA/ABR Program</vt:lpstr>
      <vt:lpstr>MSRA/ABR Program</vt:lpstr>
      <vt:lpstr>MSRA/ABR Program</vt:lpstr>
      <vt:lpstr>Questions</vt:lpstr>
    </vt:vector>
  </TitlesOfParts>
  <Company>HPES NMCI 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Mundy, Lee CIV NAVSUP HQ, OCC</dc:creator>
  <cp:revision>78</cp:revision>
  <cp:lastPrinted>2018-08-24T13:27:47Z</cp:lastPrinted>
  <dcterms:created xsi:type="dcterms:W3CDTF">2018-05-03T15:35:55Z</dcterms:created>
  <dcterms:modified xsi:type="dcterms:W3CDTF">2023-07-26T08:09:28Z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0x01010030032F3C7D1D7E4B9A5C69B4C164F040</vt:lpwstr>
  </property>
  <property fmtid="{D5CDD505-2E9C-101B-9397-08002B2CF9AE}" pid="3" name="MediaServiceImageTags">
    <vt:lpwstr/>
  </property>
</Properties>
</file>